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A7A61-34B5-2F05-916D-2379A2AEA7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C4FF36-09EA-0977-8E4C-2768A34E4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27F4-4DDB-89E9-5435-6D7D6B1E4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6DF99-4E80-1A46-40A1-06B3AD60F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B7F7E-2042-839C-BFDA-04344FB1A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652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540CA-B728-0B81-3DA8-BF71AAFD0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4E513-355A-0EC2-BA23-0FA3A646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4ECD4-9F0E-A8AB-A4DB-EAE5CE24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CCEFC-7A3B-1FE0-AE9A-BB9E59C53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FDC64-5EF9-F45E-FFDC-9936076E0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25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200DB9-73F8-A938-BEE7-7F99B41167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2465C5-3619-7B10-CBF7-A83CD6C30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C8CE3-B1DA-D15B-2333-290347C76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16006-2CCB-3DE5-72AF-9D3D9526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03812-0C65-5711-1FA7-5F2F5E27A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99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37EBC-B5A4-FBED-6B45-46DF702EA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C9DB4-BBB9-D321-4FD0-0E63DCEEC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8484-5B54-C092-121F-8D2A74C07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B66FA-DD9F-4E95-1178-3DE6D0D0D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EE859-78A0-4572-7366-95C7DAF65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792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FFE5-4350-C642-EB1A-A6F6E29EF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CDC9A-DDA3-54E8-DCF7-5263DC3F5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AEBC11-F0B8-4D78-0FE9-00415508E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23D1E9-91C9-DC0E-58E8-9C3A8BB2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E5C00-A8BA-C5CB-1619-ECD0F519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467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71A13-D344-17A4-592D-BCAAB5CA4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87EA9-4E7E-B4FB-727E-B0F157922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54C6E7-4AFF-21E1-A1B1-76246D6E1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150E7-A260-DE67-121D-44BB7212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1DE5C4-CDCF-E440-777B-D105E4FF2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8EE232-A411-46FA-53E2-065BB8B94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16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7315E-82B5-E015-E5B6-904D804F8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EB3F1-C5D5-2CA5-40EA-5F49FF5AC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63F5B-2F8D-F0F2-086B-4FD7C3809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574444-3A68-757E-B392-241EAAAD0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B902F-1082-9A4B-6D56-7D46B8BB1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345D27-6C85-F7DE-AD30-3995BE0D3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B04EF-18D1-F65D-F3FA-69FE4C28C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72BC99-096C-7697-B86B-42332CFC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0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AF0D-18F0-B82E-2D40-BBD72A8E9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650634-542D-A55D-4E14-0073CFD3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84EAE-6473-313C-ABC0-7891F0E1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CFEF1B-BA23-7C5E-22F9-90279FF0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0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C33963-020C-04E0-0AA6-84A023D8C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53D13-5C94-8E57-5320-9A07B392E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7E4D5-6B43-2302-23EE-3FDA2C765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88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0ABC-992C-A8A5-A857-E052C1310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3A47E-362B-18C8-9BD0-2ED32549D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02BE0E-2668-2336-2C57-04ED606CC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E5B597-30F2-3BEB-FC7E-DBC89F4C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4306C4-DCEA-7191-B8CC-6AB520ADB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D64348-8E1D-37B5-6FCD-45E38232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74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A3B79-BF71-3032-1389-E81E5A5E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B039B8-286B-7768-09E3-7756253D52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0A0D3-9498-6536-765A-FC705F115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46D119-ECCC-4FC6-09E9-8F34631B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73B77-E17F-D497-0F10-C497229D9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F6C94-E0A6-4159-8B75-BF37CF3AC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2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B5A21C-EDB5-F1D6-9248-A847FEB2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D8A43-9DA9-28CC-B1EC-C754126007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2F749-858D-7DDA-69A4-9A010D8058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09F744-02C7-47DD-A852-AA1F9CC69E6E}" type="datetimeFigureOut">
              <a:rPr lang="en-GB" smtClean="0"/>
              <a:t>11/03/2025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34BF8-0933-9D08-6DEB-EAC0930D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62EBA4-FAE1-DA5C-751E-5C5376323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659A58-E0FC-4BE2-A56B-D7D0283893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682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171DE5B-E81E-3AFF-33CA-3D6314F927F9}"/>
              </a:ext>
            </a:extLst>
          </p:cNvPr>
          <p:cNvSpPr txBox="1"/>
          <p:nvPr/>
        </p:nvSpPr>
        <p:spPr>
          <a:xfrm>
            <a:off x="203722" y="0"/>
            <a:ext cx="64087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Tenorite" panose="00000500000000000000" pitchFamily="2" charset="0"/>
              </a:rPr>
              <a:t>Unit CU2.1 What do Hindus believe about God?</a:t>
            </a:r>
            <a:endParaRPr lang="en-GB" sz="2400" b="1" dirty="0">
              <a:solidFill>
                <a:schemeClr val="dk1"/>
              </a:solidFill>
              <a:latin typeface="Tenorite" panose="00000500000000000000" pitchFamily="2" charset="0"/>
            </a:endParaRPr>
          </a:p>
        </p:txBody>
      </p:sp>
      <p:sp>
        <p:nvSpPr>
          <p:cNvPr id="8" name="Google Shape;61;p14">
            <a:extLst>
              <a:ext uri="{FF2B5EF4-FFF2-40B4-BE49-F238E27FC236}">
                <a16:creationId xmlns:a16="http://schemas.microsoft.com/office/drawing/2014/main" id="{7C278DBE-DD66-A078-7261-A42865534D8A}"/>
              </a:ext>
            </a:extLst>
          </p:cNvPr>
          <p:cNvSpPr/>
          <p:nvPr/>
        </p:nvSpPr>
        <p:spPr>
          <a:xfrm>
            <a:off x="6804256" y="762873"/>
            <a:ext cx="5120728" cy="354790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lang="en-GB" sz="1600" b="1" dirty="0">
                <a:latin typeface="Tenorite" panose="00000500000000000000" pitchFamily="2" charset="0"/>
              </a:rPr>
              <a:t>Key Learning</a:t>
            </a:r>
          </a:p>
          <a:p>
            <a:pPr lvl="0"/>
            <a:r>
              <a:rPr lang="en-GB" sz="1600" dirty="0">
                <a:latin typeface="Tenorite" panose="00000500000000000000" pitchFamily="2" charset="0"/>
              </a:rPr>
              <a:t>Brahman is God in Hindu Dharma</a:t>
            </a:r>
          </a:p>
          <a:p>
            <a:pPr lvl="0"/>
            <a:r>
              <a:rPr lang="en-GB" sz="1600" dirty="0">
                <a:latin typeface="Tenorite" panose="00000500000000000000" pitchFamily="2" charset="0"/>
              </a:rPr>
              <a:t>There are many aspects to God shows through many forms</a:t>
            </a:r>
          </a:p>
          <a:p>
            <a:pPr lvl="0"/>
            <a:r>
              <a:rPr lang="en-GB" sz="1600" dirty="0">
                <a:latin typeface="Tenorite" panose="00000500000000000000" pitchFamily="2" charset="0"/>
              </a:rPr>
              <a:t>The main 3 forms of Brahman are shown in the Trimurti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  <a:ea typeface="Times New Roman" panose="02020603050405020304" pitchFamily="18" charset="0"/>
              </a:rPr>
              <a:t>Hindus believe in reincarnation and aim to reach Moksha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  <a:ea typeface="Times New Roman" panose="02020603050405020304" pitchFamily="18" charset="0"/>
              </a:rPr>
              <a:t>Hindus generate good karma by following dharma, caring for others and by showing devotion through worship (puja)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sp>
        <p:nvSpPr>
          <p:cNvPr id="9" name="Google Shape;61;p14">
            <a:extLst>
              <a:ext uri="{FF2B5EF4-FFF2-40B4-BE49-F238E27FC236}">
                <a16:creationId xmlns:a16="http://schemas.microsoft.com/office/drawing/2014/main" id="{D5817F6E-FB38-8BBE-21F7-90239520F850}"/>
              </a:ext>
            </a:extLst>
          </p:cNvPr>
          <p:cNvSpPr/>
          <p:nvPr/>
        </p:nvSpPr>
        <p:spPr>
          <a:xfrm>
            <a:off x="337482" y="2916489"/>
            <a:ext cx="6083637" cy="242767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b="1" dirty="0">
              <a:solidFill>
                <a:schemeClr val="tx1"/>
              </a:solidFill>
              <a:latin typeface="Tenorite" panose="00000500000000000000" pitchFamily="2" charset="0"/>
            </a:endParaRPr>
          </a:p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b="1" dirty="0">
              <a:latin typeface="Tenorite" panose="00000500000000000000" pitchFamily="2" charset="0"/>
            </a:endParaRPr>
          </a:p>
          <a:p>
            <a:pPr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b="1" dirty="0">
                <a:solidFill>
                  <a:schemeClr val="tx1"/>
                </a:solidFill>
                <a:latin typeface="Tenorite" panose="00000500000000000000" pitchFamily="2" charset="0"/>
              </a:rPr>
              <a:t>Key Questions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What different aspects of your life do you show people?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What does the Trimurti mean?</a:t>
            </a:r>
            <a:endParaRPr lang="en-GB" sz="1600" dirty="0">
              <a:solidFill>
                <a:schemeClr val="tx1"/>
              </a:solidFill>
              <a:latin typeface="Tenorite" panose="00000500000000000000" pitchFamily="2" charset="0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effectLst/>
                <a:latin typeface="Tenorite" panose="00000500000000000000" pitchFamily="2" charset="0"/>
                <a:ea typeface="Times New Roman" panose="02020603050405020304" pitchFamily="18" charset="0"/>
              </a:rPr>
              <a:t>How do different Hindus worship?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</a:rPr>
              <a:t>What do Hindus believe about living a good life?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</a:rPr>
              <a:t>How do Hindus show </a:t>
            </a:r>
            <a:r>
              <a:rPr lang="en-GB" sz="1600" dirty="0" err="1">
                <a:latin typeface="Tenorite" panose="00000500000000000000" pitchFamily="2" charset="0"/>
              </a:rPr>
              <a:t>sewa</a:t>
            </a:r>
            <a:r>
              <a:rPr lang="en-GB" sz="1600" dirty="0">
                <a:latin typeface="Tenorite" panose="00000500000000000000" pitchFamily="2" charset="0"/>
              </a:rPr>
              <a:t> or service?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-GB" sz="1600" dirty="0">
                <a:latin typeface="Tenorite" panose="00000500000000000000" pitchFamily="2" charset="0"/>
              </a:rPr>
              <a:t>How else do </a:t>
            </a:r>
            <a:r>
              <a:rPr lang="en-GB" sz="1600">
                <a:latin typeface="Tenorite" panose="00000500000000000000" pitchFamily="2" charset="0"/>
              </a:rPr>
              <a:t>Hindus show </a:t>
            </a:r>
            <a:r>
              <a:rPr lang="en-GB" sz="1600" dirty="0">
                <a:latin typeface="Tenorite" panose="00000500000000000000" pitchFamily="2" charset="0"/>
              </a:rPr>
              <a:t>devotion to God?</a:t>
            </a: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dirty="0">
              <a:solidFill>
                <a:schemeClr val="tx1"/>
              </a:solidFill>
              <a:latin typeface="Tenorite" panose="00000500000000000000" pitchFamily="2" charset="0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dirty="0">
              <a:solidFill>
                <a:schemeClr val="tx1"/>
              </a:solidFill>
              <a:latin typeface="Tenorite" panose="00000500000000000000" pitchFamily="2" charset="0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endParaRPr lang="en-GB" sz="1600" b="1" dirty="0">
              <a:solidFill>
                <a:schemeClr val="tx1"/>
              </a:solidFill>
              <a:latin typeface="Tenorite" panose="00000500000000000000" pitchFamily="2" charset="0"/>
            </a:endParaRPr>
          </a:p>
        </p:txBody>
      </p:sp>
      <p:sp>
        <p:nvSpPr>
          <p:cNvPr id="10" name="Google Shape;61;p14">
            <a:extLst>
              <a:ext uri="{FF2B5EF4-FFF2-40B4-BE49-F238E27FC236}">
                <a16:creationId xmlns:a16="http://schemas.microsoft.com/office/drawing/2014/main" id="{A500E655-EC87-A131-D0D1-1E32A5BFEA31}"/>
              </a:ext>
            </a:extLst>
          </p:cNvPr>
          <p:cNvSpPr/>
          <p:nvPr/>
        </p:nvSpPr>
        <p:spPr>
          <a:xfrm>
            <a:off x="6865240" y="4445710"/>
            <a:ext cx="5059744" cy="15390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Key vocabulary</a:t>
            </a:r>
          </a:p>
          <a:p>
            <a:pPr lvl="0"/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Aspects, Brahman, 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Paramatma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, Trimurti, Murtis, Puja, Mandir, Shrine, ahimsa, dharma, karma, moksha, </a:t>
            </a:r>
            <a:r>
              <a:rPr kumimoji="0" lang="en-US" sz="16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sewa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  <a:ea typeface="Times New Roman" panose="02020603050405020304" pitchFamily="18" charset="0"/>
              </a:rPr>
              <a:t>, dana.</a:t>
            </a:r>
            <a:endParaRPr kumimoji="0" lang="en-GB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pic>
        <p:nvPicPr>
          <p:cNvPr id="4" name="Picture 3" descr="A black background with yellow text and a duck&#10;&#10;Description automatically generated">
            <a:extLst>
              <a:ext uri="{FF2B5EF4-FFF2-40B4-BE49-F238E27FC236}">
                <a16:creationId xmlns:a16="http://schemas.microsoft.com/office/drawing/2014/main" id="{1EB9B5B7-363C-9CFF-37BD-C63FC9F04D6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24" t="20713" r="57327" b="51386"/>
          <a:stretch/>
        </p:blipFill>
        <p:spPr>
          <a:xfrm>
            <a:off x="11320873" y="6039957"/>
            <a:ext cx="604111" cy="782196"/>
          </a:xfrm>
          <a:prstGeom prst="rect">
            <a:avLst/>
          </a:prstGeom>
        </p:spPr>
      </p:pic>
      <p:sp>
        <p:nvSpPr>
          <p:cNvPr id="2" name="Google Shape;61;p14">
            <a:extLst>
              <a:ext uri="{FF2B5EF4-FFF2-40B4-BE49-F238E27FC236}">
                <a16:creationId xmlns:a16="http://schemas.microsoft.com/office/drawing/2014/main" id="{394239A9-981E-9C0C-74D3-D2890A6062F5}"/>
              </a:ext>
            </a:extLst>
          </p:cNvPr>
          <p:cNvSpPr/>
          <p:nvPr/>
        </p:nvSpPr>
        <p:spPr>
          <a:xfrm>
            <a:off x="366282" y="515035"/>
            <a:ext cx="6083637" cy="221129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71843C-680F-2EED-0C96-4D2D5350F292}"/>
              </a:ext>
            </a:extLst>
          </p:cNvPr>
          <p:cNvSpPr txBox="1"/>
          <p:nvPr/>
        </p:nvSpPr>
        <p:spPr>
          <a:xfrm>
            <a:off x="6449919" y="6255381"/>
            <a:ext cx="50851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Tenorite" panose="00000500000000000000" pitchFamily="2" charset="0"/>
              </a:rPr>
              <a:t>Knowledge Organiser for Believing and Belonging © Pennine Learning Associates Ltd</a:t>
            </a:r>
          </a:p>
        </p:txBody>
      </p:sp>
      <p:sp>
        <p:nvSpPr>
          <p:cNvPr id="12" name="Google Shape;61;p14">
            <a:extLst>
              <a:ext uri="{FF2B5EF4-FFF2-40B4-BE49-F238E27FC236}">
                <a16:creationId xmlns:a16="http://schemas.microsoft.com/office/drawing/2014/main" id="{77E6A8ED-B2CB-43CA-0DC0-9C2728366A04}"/>
              </a:ext>
            </a:extLst>
          </p:cNvPr>
          <p:cNvSpPr/>
          <p:nvPr/>
        </p:nvSpPr>
        <p:spPr>
          <a:xfrm>
            <a:off x="366282" y="5534323"/>
            <a:ext cx="6026035" cy="90108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600" b="1" kern="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Transferable Question</a:t>
            </a:r>
          </a:p>
          <a:p>
            <a:pPr algn="ctr">
              <a:lnSpc>
                <a:spcPct val="115000"/>
              </a:lnSpc>
            </a:pPr>
            <a:r>
              <a:rPr lang="en-GB" sz="1600" kern="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How do different people see God?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ACFE79-7827-1504-1277-1CF27ECD77DB}"/>
              </a:ext>
            </a:extLst>
          </p:cNvPr>
          <p:cNvSpPr txBox="1"/>
          <p:nvPr/>
        </p:nvSpPr>
        <p:spPr>
          <a:xfrm>
            <a:off x="569072" y="515035"/>
            <a:ext cx="5852048" cy="2634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4000"/>
              </a:lnSpc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enorite" panose="00000500000000000000" pitchFamily="2" charset="0"/>
              </a:rPr>
              <a:t>Prior learning – </a:t>
            </a:r>
            <a:r>
              <a:rPr lang="en-GB" sz="1600" b="1" dirty="0">
                <a:solidFill>
                  <a:prstClr val="black"/>
                </a:solidFill>
                <a:latin typeface="Tenorite" panose="00000500000000000000" pitchFamily="2" charset="0"/>
              </a:rPr>
              <a:t>Lower Key Stage Two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enorite" panose="00000500000000000000" pitchFamily="2" charset="0"/>
            </a:endParaRPr>
          </a:p>
          <a:p>
            <a:pPr>
              <a:lnSpc>
                <a:spcPct val="114000"/>
              </a:lnSpc>
            </a:pPr>
            <a:r>
              <a:rPr lang="en-GB" sz="1600" b="1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How do stories tell us about ourselves and the world: </a:t>
            </a:r>
            <a:r>
              <a:rPr lang="en-GB" sz="1600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Ganesha goes to a party, how </a:t>
            </a: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600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other Ganga came to India, th</a:t>
            </a: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 Blind Men and the elephant, Krishna opens his mouth, Waiting for God, The Four Friends.</a:t>
            </a:r>
          </a:p>
          <a:p>
            <a:pPr>
              <a:lnSpc>
                <a:spcPct val="114000"/>
              </a:lnSpc>
            </a:pPr>
            <a:r>
              <a:rPr lang="en-GB" sz="1600" b="1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are festivals important: </a:t>
            </a:r>
            <a:r>
              <a:rPr lang="en-GB" sz="1600" kern="100" dirty="0">
                <a:effectLst/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Rama and Sita, Diwali</a:t>
            </a:r>
          </a:p>
          <a:p>
            <a:pPr>
              <a:lnSpc>
                <a:spcPct val="114000"/>
              </a:lnSpc>
            </a:pPr>
            <a:r>
              <a:rPr lang="en-GB" sz="1600" b="1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Why do Hindus care for others: </a:t>
            </a:r>
            <a:r>
              <a:rPr lang="en-GB" sz="1600" kern="100" dirty="0">
                <a:latin typeface="Tenorite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Dana and Sewa</a:t>
            </a:r>
            <a:endParaRPr lang="en-GB" sz="1600" kern="100" dirty="0">
              <a:effectLst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en-GB" sz="1600" kern="100" dirty="0">
              <a:effectLst/>
              <a:latin typeface="Tenorite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en-GB" sz="1600" dirty="0">
              <a:effectLst/>
              <a:latin typeface="Tenorite" panose="00000500000000000000" pitchFamily="2" charset="0"/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879F1D-B391-C443-D736-5531F383BD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8502" y="17844"/>
            <a:ext cx="675098" cy="67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355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Tenorite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Jake Womack</dc:creator>
  <cp:lastModifiedBy>i ross</cp:lastModifiedBy>
  <cp:revision>29</cp:revision>
  <dcterms:created xsi:type="dcterms:W3CDTF">2024-03-26T17:19:45Z</dcterms:created>
  <dcterms:modified xsi:type="dcterms:W3CDTF">2025-03-11T15:35:08Z</dcterms:modified>
</cp:coreProperties>
</file>