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97" r:id="rId5"/>
    <p:sldId id="304" r:id="rId6"/>
    <p:sldId id="396" r:id="rId7"/>
    <p:sldId id="293" r:id="rId8"/>
    <p:sldId id="400" r:id="rId9"/>
    <p:sldId id="260" r:id="rId10"/>
    <p:sldId id="261" r:id="rId11"/>
    <p:sldId id="383" r:id="rId12"/>
    <p:sldId id="354" r:id="rId13"/>
    <p:sldId id="341" r:id="rId14"/>
    <p:sldId id="372" r:id="rId15"/>
    <p:sldId id="373" r:id="rId16"/>
    <p:sldId id="391" r:id="rId17"/>
    <p:sldId id="376" r:id="rId18"/>
    <p:sldId id="392" r:id="rId19"/>
    <p:sldId id="386" r:id="rId20"/>
    <p:sldId id="390" r:id="rId21"/>
    <p:sldId id="377" r:id="rId22"/>
    <p:sldId id="378" r:id="rId23"/>
    <p:sldId id="393" r:id="rId24"/>
    <p:sldId id="398" r:id="rId25"/>
    <p:sldId id="395" r:id="rId26"/>
    <p:sldId id="380" r:id="rId27"/>
    <p:sldId id="265" r:id="rId28"/>
    <p:sldId id="384" r:id="rId29"/>
    <p:sldId id="303"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3A3FC-8A29-2F12-C057-742EA6A8C75C}" name="Rivers, Helen" initials="RH" userId="S::Helen.Rivers@leeds.gov.uk::097f08a0-0f4f-4e49-b1cd-e2ddb5615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varScale="1">
        <p:scale>
          <a:sx n="59" d="100"/>
          <a:sy n="59" d="100"/>
        </p:scale>
        <p:origin x="10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F4A99-380A-4857-8806-862BFC3E7451}" type="datetimeFigureOut">
              <a:rPr lang="en-GB" smtClean="0"/>
              <a:t>11/03/2025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1A285-7360-47A8-A52C-B2542B959C66}" type="slidenum">
              <a:rPr lang="en-GB" smtClean="0"/>
              <a:t>‹#›</a:t>
            </a:fld>
            <a:endParaRPr lang="en-GB" dirty="0"/>
          </a:p>
        </p:txBody>
      </p:sp>
    </p:spTree>
    <p:extLst>
      <p:ext uri="{BB962C8B-B14F-4D97-AF65-F5344CB8AC3E}">
        <p14:creationId xmlns:p14="http://schemas.microsoft.com/office/powerpoint/2010/main" val="196844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the slide to suit </a:t>
            </a:r>
            <a:r>
              <a:rPr lang="en-GB"/>
              <a:t>the religions </a:t>
            </a:r>
            <a:r>
              <a:rPr lang="en-GB" dirty="0"/>
              <a:t>studied during the unit.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D45983-6154-483F-9FF6-9E55FE948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66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children</a:t>
            </a:r>
            <a:r>
              <a:rPr lang="en-GB" baseline="0" dirty="0"/>
              <a:t> could share these in pairs or each group could focus on one sense and feedback to the class.</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19</a:t>
            </a:fld>
            <a:endParaRPr lang="en-GB" dirty="0"/>
          </a:p>
        </p:txBody>
      </p:sp>
    </p:spTree>
    <p:extLst>
      <p:ext uri="{BB962C8B-B14F-4D97-AF65-F5344CB8AC3E}">
        <p14:creationId xmlns:p14="http://schemas.microsoft.com/office/powerpoint/2010/main" val="3082356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children</a:t>
            </a:r>
            <a:r>
              <a:rPr lang="en-GB" baseline="0" dirty="0"/>
              <a:t> could share these in pairs or each group could focus on one sense and feedback to the class.</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20</a:t>
            </a:fld>
            <a:endParaRPr lang="en-GB" dirty="0"/>
          </a:p>
        </p:txBody>
      </p:sp>
    </p:spTree>
    <p:extLst>
      <p:ext uri="{BB962C8B-B14F-4D97-AF65-F5344CB8AC3E}">
        <p14:creationId xmlns:p14="http://schemas.microsoft.com/office/powerpoint/2010/main" val="138057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7097-EA70-74C1-9AF1-93B4BC11B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30A91-55F3-DB75-986C-97B488997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24BEF-6DF8-2CB7-489F-8EA093526243}"/>
              </a:ext>
            </a:extLst>
          </p:cNvPr>
          <p:cNvSpPr>
            <a:spLocks noGrp="1"/>
          </p:cNvSpPr>
          <p:nvPr>
            <p:ph type="body" idx="1"/>
          </p:nvPr>
        </p:nvSpPr>
        <p:spPr/>
        <p:txBody>
          <a:bodyPr/>
          <a:lstStyle/>
          <a:p>
            <a:r>
              <a:rPr lang="en-GB" dirty="0"/>
              <a:t>The children</a:t>
            </a:r>
            <a:r>
              <a:rPr lang="en-GB" baseline="0" dirty="0"/>
              <a:t> could share these in pairs or each group could focus on one sense and feedback to the class.</a:t>
            </a:r>
            <a:endParaRPr lang="en-GB" dirty="0"/>
          </a:p>
        </p:txBody>
      </p:sp>
      <p:sp>
        <p:nvSpPr>
          <p:cNvPr id="4" name="Slide Number Placeholder 3">
            <a:extLst>
              <a:ext uri="{FF2B5EF4-FFF2-40B4-BE49-F238E27FC236}">
                <a16:creationId xmlns:a16="http://schemas.microsoft.com/office/drawing/2014/main" id="{54119C4F-1D1B-DAC3-CA4C-44996C4A53BE}"/>
              </a:ext>
            </a:extLst>
          </p:cNvPr>
          <p:cNvSpPr>
            <a:spLocks noGrp="1"/>
          </p:cNvSpPr>
          <p:nvPr>
            <p:ph type="sldNum" sz="quarter" idx="10"/>
          </p:nvPr>
        </p:nvSpPr>
        <p:spPr/>
        <p:txBody>
          <a:bodyPr/>
          <a:lstStyle/>
          <a:p>
            <a:fld id="{D711A285-7360-47A8-A52C-B2542B959C66}" type="slidenum">
              <a:rPr lang="en-GB" smtClean="0"/>
              <a:t>21</a:t>
            </a:fld>
            <a:endParaRPr lang="en-GB" dirty="0"/>
          </a:p>
        </p:txBody>
      </p:sp>
    </p:spTree>
    <p:extLst>
      <p:ext uri="{BB962C8B-B14F-4D97-AF65-F5344CB8AC3E}">
        <p14:creationId xmlns:p14="http://schemas.microsoft.com/office/powerpoint/2010/main" val="419362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children</a:t>
            </a:r>
            <a:r>
              <a:rPr lang="en-GB" baseline="0" dirty="0"/>
              <a:t> could share these in pairs or each group could focus on one sense and feedback to the class.</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22</a:t>
            </a:fld>
            <a:endParaRPr lang="en-GB" dirty="0"/>
          </a:p>
        </p:txBody>
      </p:sp>
    </p:spTree>
    <p:extLst>
      <p:ext uri="{BB962C8B-B14F-4D97-AF65-F5344CB8AC3E}">
        <p14:creationId xmlns:p14="http://schemas.microsoft.com/office/powerpoint/2010/main" val="29204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23</a:t>
            </a:fld>
            <a:endParaRPr lang="en-GB" dirty="0"/>
          </a:p>
        </p:txBody>
      </p:sp>
    </p:spTree>
    <p:extLst>
      <p:ext uri="{BB962C8B-B14F-4D97-AF65-F5344CB8AC3E}">
        <p14:creationId xmlns:p14="http://schemas.microsoft.com/office/powerpoint/2010/main" val="427107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24</a:t>
            </a:fld>
            <a:endParaRPr lang="en-GB" dirty="0"/>
          </a:p>
        </p:txBody>
      </p:sp>
    </p:spTree>
    <p:extLst>
      <p:ext uri="{BB962C8B-B14F-4D97-AF65-F5344CB8AC3E}">
        <p14:creationId xmlns:p14="http://schemas.microsoft.com/office/powerpoint/2010/main" val="30490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9</a:t>
            </a:fld>
            <a:endParaRPr lang="en-GB" dirty="0"/>
          </a:p>
        </p:txBody>
      </p:sp>
    </p:spTree>
    <p:extLst>
      <p:ext uri="{BB962C8B-B14F-4D97-AF65-F5344CB8AC3E}">
        <p14:creationId xmlns:p14="http://schemas.microsoft.com/office/powerpoint/2010/main" val="42468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10</a:t>
            </a:fld>
            <a:endParaRPr lang="en-GB" dirty="0"/>
          </a:p>
        </p:txBody>
      </p:sp>
    </p:spTree>
    <p:extLst>
      <p:ext uri="{BB962C8B-B14F-4D97-AF65-F5344CB8AC3E}">
        <p14:creationId xmlns:p14="http://schemas.microsoft.com/office/powerpoint/2010/main" val="364349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11</a:t>
            </a:fld>
            <a:endParaRPr lang="en-GB" dirty="0"/>
          </a:p>
        </p:txBody>
      </p:sp>
    </p:spTree>
    <p:extLst>
      <p:ext uri="{BB962C8B-B14F-4D97-AF65-F5344CB8AC3E}">
        <p14:creationId xmlns:p14="http://schemas.microsoft.com/office/powerpoint/2010/main" val="250296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12</a:t>
            </a:fld>
            <a:endParaRPr lang="en-GB" dirty="0"/>
          </a:p>
        </p:txBody>
      </p:sp>
    </p:spTree>
    <p:extLst>
      <p:ext uri="{BB962C8B-B14F-4D97-AF65-F5344CB8AC3E}">
        <p14:creationId xmlns:p14="http://schemas.microsoft.com/office/powerpoint/2010/main" val="324018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13</a:t>
            </a:fld>
            <a:endParaRPr lang="en-GB" dirty="0"/>
          </a:p>
        </p:txBody>
      </p:sp>
    </p:spTree>
    <p:extLst>
      <p:ext uri="{BB962C8B-B14F-4D97-AF65-F5344CB8AC3E}">
        <p14:creationId xmlns:p14="http://schemas.microsoft.com/office/powerpoint/2010/main" val="36876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14</a:t>
            </a:fld>
            <a:endParaRPr lang="en-GB" dirty="0"/>
          </a:p>
        </p:txBody>
      </p:sp>
    </p:spTree>
    <p:extLst>
      <p:ext uri="{BB962C8B-B14F-4D97-AF65-F5344CB8AC3E}">
        <p14:creationId xmlns:p14="http://schemas.microsoft.com/office/powerpoint/2010/main" val="293122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D711A285-7360-47A8-A52C-B2542B959C66}" type="slidenum">
              <a:rPr lang="en-GB" smtClean="0"/>
              <a:t>15</a:t>
            </a:fld>
            <a:endParaRPr lang="en-GB" dirty="0"/>
          </a:p>
        </p:txBody>
      </p:sp>
    </p:spTree>
    <p:extLst>
      <p:ext uri="{BB962C8B-B14F-4D97-AF65-F5344CB8AC3E}">
        <p14:creationId xmlns:p14="http://schemas.microsoft.com/office/powerpoint/2010/main" val="322206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BBC Two - Pathways of Belief, Series, One God Many Aspects, Puja - a form of Hindu worship</a:t>
            </a:r>
          </a:p>
        </p:txBody>
      </p:sp>
      <p:sp>
        <p:nvSpPr>
          <p:cNvPr id="4" name="Slide Number Placeholder 3"/>
          <p:cNvSpPr>
            <a:spLocks noGrp="1"/>
          </p:cNvSpPr>
          <p:nvPr>
            <p:ph type="sldNum" sz="quarter" idx="10"/>
          </p:nvPr>
        </p:nvSpPr>
        <p:spPr/>
        <p:txBody>
          <a:bodyPr/>
          <a:lstStyle/>
          <a:p>
            <a:fld id="{D711A285-7360-47A8-A52C-B2542B959C66}" type="slidenum">
              <a:rPr lang="en-GB" smtClean="0"/>
              <a:t>18</a:t>
            </a:fld>
            <a:endParaRPr lang="en-GB" dirty="0"/>
          </a:p>
        </p:txBody>
      </p:sp>
    </p:spTree>
    <p:extLst>
      <p:ext uri="{BB962C8B-B14F-4D97-AF65-F5344CB8AC3E}">
        <p14:creationId xmlns:p14="http://schemas.microsoft.com/office/powerpoint/2010/main" val="66749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89" t="30020" r="32004" b="50377"/>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312673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0335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423350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9259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348865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219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2033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72259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6656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a:t>
            </a:r>
            <a:endParaRPr lang="en-GB" sz="1200" dirty="0"/>
          </a:p>
        </p:txBody>
      </p:sp>
    </p:spTree>
    <p:extLst>
      <p:ext uri="{BB962C8B-B14F-4D97-AF65-F5344CB8AC3E}">
        <p14:creationId xmlns:p14="http://schemas.microsoft.com/office/powerpoint/2010/main" val="42165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98" t="31597" r="34398" b="37799"/>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0850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11/03/2025</a:t>
            </a:fld>
            <a:endParaRPr lang="en-GB" dirty="0"/>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dirty="0"/>
          </a:p>
        </p:txBody>
      </p:sp>
    </p:spTree>
    <p:extLst>
      <p:ext uri="{BB962C8B-B14F-4D97-AF65-F5344CB8AC3E}">
        <p14:creationId xmlns:p14="http://schemas.microsoft.com/office/powerpoint/2010/main" val="364036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nquiries@penninelearn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programmes/p0114z2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6" y="763600"/>
            <a:ext cx="11360801" cy="559325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Thank you for using this resource. We hope it helps you, and your pupils! This advice may help.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PowerPoints cover more than one lesson</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The PowerPoint presentation matches a section in the planning provided for this unit of work. This is likely to contain material for more than one lesson. It is important not to speed through the slides without completing suggested activities or discussion. Most sections in the planning, and the matching PowerPoints, will cover two lessons. </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In particular</a:t>
            </a: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 you may wish to spend one lesson looking carefully at the story and its meaning, and another with discussion, acting it out and follow up.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Please make sure you prepare and plan with staff</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It is critical that delivery, style and </a:t>
            </a:r>
            <a:r>
              <a:rPr kumimoji="0" lang="en-GB" sz="16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speed reflect </a:t>
            </a: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the needs and responses of pupils. The resource has been designed to support teachers, not to replace you! If this resource is provided as supporting material for HLTAs, cover teachers or non-specialists please ensure you prepare them carefully and plan with them.</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We recommend you use the detailed planning as well as this PowerPoint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This PowerPoint is designed to be used with the detailed planning written to support the RE syllabus ‘Believing and Belonging’. We strongly recommend that you use the PowerPoint in conjunction with the planning. Please ask us how to access this if you do not have it.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To feed back and for further support and to access webinar training please email </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hlinkClick r:id="rId2"/>
              </a:rPr>
              <a:t>enquiries@penninelearning.com</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enorite" panose="00000500000000000000" pitchFamily="2" charset="0"/>
                <a:ea typeface="+mj-ea"/>
                <a:cs typeface="+mj-cs"/>
              </a:rPr>
              <a:t>Dear Teacher…</a:t>
            </a:r>
          </a:p>
        </p:txBody>
      </p:sp>
    </p:spTree>
    <p:extLst>
      <p:ext uri="{BB962C8B-B14F-4D97-AF65-F5344CB8AC3E}">
        <p14:creationId xmlns:p14="http://schemas.microsoft.com/office/powerpoint/2010/main" val="10525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8"/>
            <a:ext cx="12441382" cy="1325563"/>
          </a:xfrm>
        </p:spPr>
        <p:txBody>
          <a:bodyPr>
            <a:normAutofit/>
          </a:bodyPr>
          <a:lstStyle/>
          <a:p>
            <a:br>
              <a:rPr lang="en-GB" dirty="0"/>
            </a:br>
            <a:endParaRPr lang="en-GB" dirty="0"/>
          </a:p>
        </p:txBody>
      </p:sp>
      <p:sp>
        <p:nvSpPr>
          <p:cNvPr id="3" name="TextBox 2"/>
          <p:cNvSpPr txBox="1"/>
          <p:nvPr/>
        </p:nvSpPr>
        <p:spPr>
          <a:xfrm>
            <a:off x="707611" y="1439583"/>
            <a:ext cx="6904512" cy="4514377"/>
          </a:xfrm>
          <a:prstGeom prst="rect">
            <a:avLst/>
          </a:prstGeom>
          <a:noFill/>
        </p:spPr>
        <p:txBody>
          <a:bodyPr wrap="square" rtlCol="0">
            <a:spAutoFit/>
          </a:bodyPr>
          <a:lstStyle/>
          <a:p>
            <a:pPr>
              <a:lnSpc>
                <a:spcPct val="114000"/>
              </a:lnSpc>
            </a:pPr>
            <a:r>
              <a:rPr lang="en-GB" sz="3200" b="1" dirty="0"/>
              <a:t>Hindus </a:t>
            </a:r>
            <a:r>
              <a:rPr lang="en-GB" sz="3200" dirty="0"/>
              <a:t>recognise one God, Brahman.</a:t>
            </a:r>
          </a:p>
          <a:p>
            <a:pPr>
              <a:lnSpc>
                <a:spcPct val="114000"/>
              </a:lnSpc>
            </a:pPr>
            <a:r>
              <a:rPr lang="en-GB" sz="3200" dirty="0"/>
              <a:t>They believe that there are different parts to Brahman.</a:t>
            </a:r>
          </a:p>
          <a:p>
            <a:pPr>
              <a:lnSpc>
                <a:spcPct val="114000"/>
              </a:lnSpc>
            </a:pPr>
            <a:endParaRPr lang="en-GB" sz="3200" dirty="0"/>
          </a:p>
          <a:p>
            <a:pPr>
              <a:lnSpc>
                <a:spcPct val="114000"/>
              </a:lnSpc>
            </a:pPr>
            <a:r>
              <a:rPr lang="en-GB" sz="3200" dirty="0"/>
              <a:t>Hindu gods and goddesses are called</a:t>
            </a:r>
          </a:p>
          <a:p>
            <a:pPr>
              <a:lnSpc>
                <a:spcPct val="114000"/>
              </a:lnSpc>
            </a:pPr>
            <a:r>
              <a:rPr lang="en-GB" sz="3200" dirty="0"/>
              <a:t>deities.  The deities show different ways to understand Brahman.</a:t>
            </a:r>
          </a:p>
          <a:p>
            <a:endParaRPr lang="en-GB" sz="3200" dirty="0"/>
          </a:p>
        </p:txBody>
      </p:sp>
      <p:sp>
        <p:nvSpPr>
          <p:cNvPr id="4" name="TextBox 3"/>
          <p:cNvSpPr txBox="1"/>
          <p:nvPr/>
        </p:nvSpPr>
        <p:spPr>
          <a:xfrm>
            <a:off x="858980" y="159723"/>
            <a:ext cx="10446327" cy="707886"/>
          </a:xfrm>
          <a:prstGeom prst="rect">
            <a:avLst/>
          </a:prstGeom>
          <a:noFill/>
        </p:spPr>
        <p:txBody>
          <a:bodyPr wrap="square" rtlCol="0">
            <a:spAutoFit/>
          </a:bodyPr>
          <a:lstStyle/>
          <a:p>
            <a:pPr algn="ctr"/>
            <a:r>
              <a:rPr lang="en-GB" sz="4000" b="1" dirty="0">
                <a:latin typeface="+mj-lt"/>
              </a:rPr>
              <a:t>How and why do Hindus pray?</a:t>
            </a:r>
          </a:p>
        </p:txBody>
      </p:sp>
      <p:pic>
        <p:nvPicPr>
          <p:cNvPr id="7" name="Picture 6" descr="A group of people sitting on a pedestal&#10;&#10;Description automatically generated">
            <a:extLst>
              <a:ext uri="{FF2B5EF4-FFF2-40B4-BE49-F238E27FC236}">
                <a16:creationId xmlns:a16="http://schemas.microsoft.com/office/drawing/2014/main" id="{9AD70BF9-5D85-9632-B4C8-155405717981}"/>
              </a:ext>
            </a:extLst>
          </p:cNvPr>
          <p:cNvPicPr>
            <a:picLocks noChangeAspect="1"/>
          </p:cNvPicPr>
          <p:nvPr/>
        </p:nvPicPr>
        <p:blipFill>
          <a:blip r:embed="rId3">
            <a:extLst>
              <a:ext uri="{28A0092B-C50C-407E-A947-70E740481C1C}">
                <a14:useLocalDpi xmlns:a14="http://schemas.microsoft.com/office/drawing/2010/main" val="0"/>
              </a:ext>
            </a:extLst>
          </a:blip>
          <a:srcRect r="63993" b="19206"/>
          <a:stretch/>
        </p:blipFill>
        <p:spPr>
          <a:xfrm>
            <a:off x="7876692" y="1196906"/>
            <a:ext cx="3520651" cy="4464187"/>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347426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8"/>
            <a:ext cx="12441382" cy="1325563"/>
          </a:xfrm>
        </p:spPr>
        <p:txBody>
          <a:bodyPr>
            <a:normAutofit/>
          </a:bodyPr>
          <a:lstStyle/>
          <a:p>
            <a:br>
              <a:rPr lang="en-GB" dirty="0"/>
            </a:br>
            <a:endParaRPr lang="en-GB" dirty="0"/>
          </a:p>
        </p:txBody>
      </p:sp>
      <p:sp>
        <p:nvSpPr>
          <p:cNvPr id="3" name="TextBox 2"/>
          <p:cNvSpPr txBox="1"/>
          <p:nvPr/>
        </p:nvSpPr>
        <p:spPr>
          <a:xfrm>
            <a:off x="346363" y="1069469"/>
            <a:ext cx="6979723" cy="5075748"/>
          </a:xfrm>
          <a:prstGeom prst="rect">
            <a:avLst/>
          </a:prstGeom>
          <a:noFill/>
        </p:spPr>
        <p:txBody>
          <a:bodyPr wrap="square" rtlCol="0">
            <a:spAutoFit/>
          </a:bodyPr>
          <a:lstStyle/>
          <a:p>
            <a:pPr>
              <a:lnSpc>
                <a:spcPct val="114000"/>
              </a:lnSpc>
            </a:pPr>
            <a:r>
              <a:rPr lang="en-GB" sz="3200" dirty="0"/>
              <a:t>A </a:t>
            </a:r>
            <a:r>
              <a:rPr lang="en-GB" sz="3200" b="1" dirty="0"/>
              <a:t>Hindu</a:t>
            </a:r>
            <a:r>
              <a:rPr lang="en-GB" sz="3200" dirty="0"/>
              <a:t> place of worship is called a mandir. </a:t>
            </a:r>
            <a:r>
              <a:rPr lang="en-GB" sz="3200" b="1" dirty="0"/>
              <a:t>Hindus</a:t>
            </a:r>
            <a:r>
              <a:rPr lang="en-GB" sz="3200" dirty="0"/>
              <a:t> can go here at any time to be peaceful, pray and sing religious songs together.  </a:t>
            </a:r>
          </a:p>
          <a:p>
            <a:pPr>
              <a:lnSpc>
                <a:spcPct val="114000"/>
              </a:lnSpc>
            </a:pPr>
            <a:endParaRPr lang="en-GB" sz="3200" dirty="0"/>
          </a:p>
          <a:p>
            <a:pPr>
              <a:lnSpc>
                <a:spcPct val="114000"/>
              </a:lnSpc>
            </a:pPr>
            <a:r>
              <a:rPr lang="en-GB" sz="3200" dirty="0"/>
              <a:t>Each mandir is dedicated to a deity</a:t>
            </a:r>
          </a:p>
          <a:p>
            <a:pPr>
              <a:lnSpc>
                <a:spcPct val="114000"/>
              </a:lnSpc>
            </a:pPr>
            <a:r>
              <a:rPr lang="en-GB" sz="3200" dirty="0"/>
              <a:t>and inside will be a </a:t>
            </a:r>
            <a:r>
              <a:rPr lang="en-GB" sz="3200" b="1" dirty="0"/>
              <a:t>shrine</a:t>
            </a:r>
            <a:r>
              <a:rPr lang="en-GB" sz="3200" dirty="0"/>
              <a:t> to that</a:t>
            </a:r>
          </a:p>
          <a:p>
            <a:pPr>
              <a:lnSpc>
                <a:spcPct val="114000"/>
              </a:lnSpc>
            </a:pPr>
            <a:r>
              <a:rPr lang="en-GB" sz="3200" dirty="0"/>
              <a:t>deity.</a:t>
            </a:r>
          </a:p>
          <a:p>
            <a:endParaRPr lang="en-GB" sz="3200" dirty="0"/>
          </a:p>
        </p:txBody>
      </p:sp>
      <p:sp>
        <p:nvSpPr>
          <p:cNvPr id="4" name="TextBox 3"/>
          <p:cNvSpPr txBox="1"/>
          <p:nvPr/>
        </p:nvSpPr>
        <p:spPr>
          <a:xfrm>
            <a:off x="942107" y="21967"/>
            <a:ext cx="10446327" cy="769441"/>
          </a:xfrm>
          <a:prstGeom prst="rect">
            <a:avLst/>
          </a:prstGeom>
          <a:noFill/>
        </p:spPr>
        <p:txBody>
          <a:bodyPr wrap="square" rtlCol="0">
            <a:spAutoFit/>
          </a:bodyPr>
          <a:lstStyle/>
          <a:p>
            <a:pPr algn="ctr"/>
            <a:r>
              <a:rPr lang="en-GB" sz="4400" dirty="0">
                <a:latin typeface="+mj-lt"/>
              </a:rPr>
              <a:t>How and why do </a:t>
            </a:r>
            <a:r>
              <a:rPr lang="en-GB" sz="4400" b="1" dirty="0">
                <a:latin typeface="+mj-lt"/>
              </a:rPr>
              <a:t>Hindus </a:t>
            </a:r>
            <a:r>
              <a:rPr lang="en-GB" sz="4400" dirty="0">
                <a:latin typeface="+mj-lt"/>
              </a:rPr>
              <a:t>pray?</a:t>
            </a:r>
          </a:p>
        </p:txBody>
      </p:sp>
      <p:pic>
        <p:nvPicPr>
          <p:cNvPr id="7" name="Picture 6" descr="A group of kids looking at a statue of a goddess&#10;&#10;Description automatically generated">
            <a:extLst>
              <a:ext uri="{FF2B5EF4-FFF2-40B4-BE49-F238E27FC236}">
                <a16:creationId xmlns:a16="http://schemas.microsoft.com/office/drawing/2014/main" id="{17C8A877-A924-A6CD-5EA2-4FDB8008F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944" y="1426266"/>
            <a:ext cx="4818427" cy="3613820"/>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141238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8"/>
            <a:ext cx="12441382" cy="1325563"/>
          </a:xfrm>
        </p:spPr>
        <p:txBody>
          <a:bodyPr>
            <a:normAutofit/>
          </a:bodyPr>
          <a:lstStyle/>
          <a:p>
            <a:br>
              <a:rPr lang="en-GB" dirty="0"/>
            </a:br>
            <a:endParaRPr lang="en-GB" dirty="0"/>
          </a:p>
        </p:txBody>
      </p:sp>
      <p:sp>
        <p:nvSpPr>
          <p:cNvPr id="3" name="TextBox 2"/>
          <p:cNvSpPr txBox="1"/>
          <p:nvPr/>
        </p:nvSpPr>
        <p:spPr>
          <a:xfrm>
            <a:off x="372092" y="898742"/>
            <a:ext cx="7785266" cy="6198492"/>
          </a:xfrm>
          <a:prstGeom prst="rect">
            <a:avLst/>
          </a:prstGeom>
          <a:noFill/>
        </p:spPr>
        <p:txBody>
          <a:bodyPr wrap="square" rtlCol="0">
            <a:spAutoFit/>
          </a:bodyPr>
          <a:lstStyle/>
          <a:p>
            <a:pPr>
              <a:lnSpc>
                <a:spcPct val="114000"/>
              </a:lnSpc>
            </a:pPr>
            <a:r>
              <a:rPr lang="en-GB" sz="3200" dirty="0"/>
              <a:t>Most </a:t>
            </a:r>
            <a:r>
              <a:rPr lang="en-GB" sz="3200" b="1" dirty="0"/>
              <a:t>Hindu</a:t>
            </a:r>
            <a:r>
              <a:rPr lang="en-GB" sz="3200" dirty="0"/>
              <a:t> families have a </a:t>
            </a:r>
            <a:r>
              <a:rPr lang="en-GB" sz="3200" b="1" dirty="0"/>
              <a:t>shrine</a:t>
            </a:r>
            <a:r>
              <a:rPr lang="en-GB" sz="3200" dirty="0"/>
              <a:t> at home where they can pray to their favourite deities.</a:t>
            </a:r>
          </a:p>
          <a:p>
            <a:pPr>
              <a:lnSpc>
                <a:spcPct val="114000"/>
              </a:lnSpc>
            </a:pPr>
            <a:endParaRPr lang="en-GB" sz="3200" dirty="0"/>
          </a:p>
          <a:p>
            <a:pPr>
              <a:lnSpc>
                <a:spcPct val="114000"/>
              </a:lnSpc>
            </a:pPr>
            <a:r>
              <a:rPr lang="en-GB" sz="3200" dirty="0"/>
              <a:t>The home </a:t>
            </a:r>
            <a:r>
              <a:rPr lang="en-GB" sz="3200" b="1" dirty="0"/>
              <a:t>shrine</a:t>
            </a:r>
            <a:r>
              <a:rPr lang="en-GB" sz="3200" dirty="0"/>
              <a:t> is considered to be the most important part of the house. It is usually in the cleanest room!  </a:t>
            </a:r>
          </a:p>
          <a:p>
            <a:pPr>
              <a:lnSpc>
                <a:spcPct val="114000"/>
              </a:lnSpc>
            </a:pPr>
            <a:endParaRPr lang="en-GB" sz="3200" dirty="0"/>
          </a:p>
          <a:p>
            <a:pPr>
              <a:lnSpc>
                <a:spcPct val="114000"/>
              </a:lnSpc>
            </a:pPr>
            <a:r>
              <a:rPr lang="en-GB" sz="3200" dirty="0"/>
              <a:t>Why do you think this is?</a:t>
            </a:r>
          </a:p>
          <a:p>
            <a:pPr>
              <a:lnSpc>
                <a:spcPct val="114000"/>
              </a:lnSpc>
            </a:pPr>
            <a:r>
              <a:rPr lang="en-GB" sz="3200" dirty="0"/>
              <a:t>What do you notice in the </a:t>
            </a:r>
            <a:r>
              <a:rPr lang="en-GB" sz="3200" b="1" dirty="0"/>
              <a:t>shrine</a:t>
            </a:r>
            <a:r>
              <a:rPr lang="en-GB" sz="3200" dirty="0"/>
              <a:t>? </a:t>
            </a:r>
          </a:p>
          <a:p>
            <a:endParaRPr lang="en-GB" sz="3200" dirty="0"/>
          </a:p>
        </p:txBody>
      </p:sp>
      <p:sp>
        <p:nvSpPr>
          <p:cNvPr id="4" name="TextBox 3"/>
          <p:cNvSpPr txBox="1"/>
          <p:nvPr/>
        </p:nvSpPr>
        <p:spPr>
          <a:xfrm>
            <a:off x="739302" y="203764"/>
            <a:ext cx="10446327" cy="707886"/>
          </a:xfrm>
          <a:prstGeom prst="rect">
            <a:avLst/>
          </a:prstGeom>
          <a:noFill/>
        </p:spPr>
        <p:txBody>
          <a:bodyPr wrap="square" rtlCol="0">
            <a:spAutoFit/>
          </a:bodyPr>
          <a:lstStyle/>
          <a:p>
            <a:pPr algn="ctr"/>
            <a:r>
              <a:rPr lang="en-GB" sz="4000" b="1" dirty="0">
                <a:latin typeface="+mj-lt"/>
              </a:rPr>
              <a:t>How and why do Hindus pray?</a:t>
            </a:r>
          </a:p>
        </p:txBody>
      </p:sp>
      <p:pic>
        <p:nvPicPr>
          <p:cNvPr id="6" name="Picture 5" descr="A statue of an elephant with flowers&#10;&#10;Description automatically generated">
            <a:extLst>
              <a:ext uri="{FF2B5EF4-FFF2-40B4-BE49-F238E27FC236}">
                <a16:creationId xmlns:a16="http://schemas.microsoft.com/office/drawing/2014/main" id="{0DD0E4FE-76A3-10CC-82B1-4D86B512D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72" y="1262190"/>
            <a:ext cx="3279790" cy="4919685"/>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16965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115743"/>
            <a:ext cx="10515600" cy="1325563"/>
          </a:xfrm>
        </p:spPr>
        <p:txBody>
          <a:bodyPr/>
          <a:lstStyle/>
          <a:p>
            <a:pPr algn="ctr"/>
            <a:r>
              <a:rPr lang="en-GB" b="1" dirty="0"/>
              <a:t>Puja</a:t>
            </a:r>
          </a:p>
        </p:txBody>
      </p:sp>
      <p:sp>
        <p:nvSpPr>
          <p:cNvPr id="4" name="TextBox 3"/>
          <p:cNvSpPr txBox="1"/>
          <p:nvPr/>
        </p:nvSpPr>
        <p:spPr>
          <a:xfrm>
            <a:off x="593436" y="1564456"/>
            <a:ext cx="6696364" cy="391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enorite"/>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enorite"/>
                <a:ea typeface="+mn-ea"/>
                <a:cs typeface="+mn-cs"/>
              </a:rPr>
              <a:t>Puja</a:t>
            </a:r>
            <a:r>
              <a:rPr kumimoji="0" lang="en-GB" sz="3200" b="0" i="0" u="none" strike="noStrike" kern="1200" cap="none" spc="0" normalizeH="0" baseline="0" noProof="0" dirty="0">
                <a:ln>
                  <a:noFill/>
                </a:ln>
                <a:solidFill>
                  <a:prstClr val="black"/>
                </a:solidFill>
                <a:effectLst/>
                <a:uLnTx/>
                <a:uFillTx/>
                <a:latin typeface="Tenorite"/>
                <a:ea typeface="+mn-ea"/>
                <a:cs typeface="+mn-cs"/>
              </a:rPr>
              <a:t> involves offering light, incense, flowers and food to the </a:t>
            </a:r>
            <a:r>
              <a:rPr kumimoji="0" lang="en-GB" sz="3200" b="0" i="0" u="none" strike="noStrike" kern="1200" cap="none" spc="0" normalizeH="0" baseline="0" noProof="0" dirty="0" err="1">
                <a:ln>
                  <a:noFill/>
                </a:ln>
                <a:solidFill>
                  <a:prstClr val="black"/>
                </a:solidFill>
                <a:effectLst/>
                <a:uLnTx/>
                <a:uFillTx/>
                <a:latin typeface="Tenorite"/>
                <a:ea typeface="+mn-ea"/>
                <a:cs typeface="+mn-cs"/>
              </a:rPr>
              <a:t>the</a:t>
            </a:r>
            <a:r>
              <a:rPr kumimoji="0" lang="en-GB" sz="3200" b="0" i="0" u="none" strike="noStrike" kern="1200" cap="none" spc="0" normalizeH="0" baseline="0" noProof="0" dirty="0">
                <a:ln>
                  <a:noFill/>
                </a:ln>
                <a:solidFill>
                  <a:prstClr val="black"/>
                </a:solidFill>
                <a:effectLst/>
                <a:uLnTx/>
                <a:uFillTx/>
                <a:latin typeface="Tenorite"/>
                <a:ea typeface="+mn-ea"/>
                <a:cs typeface="+mn-cs"/>
              </a:rPr>
              <a:t> deities.</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enorite"/>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enorite"/>
                <a:ea typeface="+mn-ea"/>
                <a:cs typeface="+mn-cs"/>
              </a:rPr>
              <a:t>During </a:t>
            </a:r>
            <a:r>
              <a:rPr kumimoji="0" lang="en-GB" sz="3200" b="1" i="0" u="none" strike="noStrike" kern="1200" cap="none" spc="0" normalizeH="0" baseline="0" noProof="0" dirty="0">
                <a:ln>
                  <a:noFill/>
                </a:ln>
                <a:solidFill>
                  <a:prstClr val="black"/>
                </a:solidFill>
                <a:effectLst/>
                <a:uLnTx/>
                <a:uFillTx/>
                <a:latin typeface="Tenorite"/>
                <a:ea typeface="+mn-ea"/>
                <a:cs typeface="+mn-cs"/>
              </a:rPr>
              <a:t>puja</a:t>
            </a:r>
            <a:r>
              <a:rPr kumimoji="0" lang="en-GB" sz="3200" b="0" i="0" u="none" strike="noStrike" kern="1200" cap="none" spc="0" normalizeH="0" baseline="0" noProof="0" dirty="0">
                <a:ln>
                  <a:noFill/>
                </a:ln>
                <a:solidFill>
                  <a:prstClr val="black"/>
                </a:solidFill>
                <a:effectLst/>
                <a:uLnTx/>
                <a:uFillTx/>
                <a:latin typeface="Tenorite"/>
                <a:ea typeface="+mn-ea"/>
                <a:cs typeface="+mn-cs"/>
              </a:rPr>
              <a:t> Hindus</a:t>
            </a:r>
            <a:r>
              <a:rPr kumimoji="0" lang="en-GB" sz="3200" b="0" i="0" u="none" strike="noStrike" kern="1200" cap="none" spc="0" normalizeH="0" noProof="0" dirty="0">
                <a:ln>
                  <a:noFill/>
                </a:ln>
                <a:solidFill>
                  <a:prstClr val="black"/>
                </a:solidFill>
                <a:effectLst/>
                <a:uLnTx/>
                <a:uFillTx/>
                <a:latin typeface="Tenorite"/>
                <a:ea typeface="+mn-ea"/>
                <a:cs typeface="+mn-cs"/>
              </a:rPr>
              <a:t> c</a:t>
            </a:r>
            <a:r>
              <a:rPr kumimoji="0" lang="en-GB" sz="3200" b="0" i="0" u="none" strike="noStrike" kern="1200" cap="none" spc="0" normalizeH="0" baseline="0" noProof="0" dirty="0">
                <a:ln>
                  <a:noFill/>
                </a:ln>
                <a:solidFill>
                  <a:prstClr val="black"/>
                </a:solidFill>
                <a:effectLst/>
                <a:uLnTx/>
                <a:uFillTx/>
                <a:latin typeface="Tenorite"/>
                <a:ea typeface="+mn-ea"/>
                <a:cs typeface="+mn-cs"/>
              </a:rPr>
              <a:t>hant prayers and verses from the </a:t>
            </a:r>
            <a:r>
              <a:rPr kumimoji="0" lang="en-GB" sz="3200" b="1" i="0" u="none" strike="noStrike" kern="1200" cap="none" spc="0" normalizeH="0" baseline="0" noProof="0" dirty="0">
                <a:ln>
                  <a:noFill/>
                </a:ln>
                <a:solidFill>
                  <a:prstClr val="black"/>
                </a:solidFill>
                <a:effectLst/>
                <a:uLnTx/>
                <a:uFillTx/>
                <a:latin typeface="Tenorite"/>
                <a:ea typeface="+mn-ea"/>
                <a:cs typeface="+mn-cs"/>
              </a:rPr>
              <a:t>Hindu</a:t>
            </a:r>
            <a:r>
              <a:rPr kumimoji="0" lang="en-GB" sz="3200" b="0" i="0" u="none" strike="noStrike" kern="1200" cap="none" spc="0" normalizeH="0" baseline="0" noProof="0" dirty="0">
                <a:ln>
                  <a:noFill/>
                </a:ln>
                <a:solidFill>
                  <a:prstClr val="black"/>
                </a:solidFill>
                <a:effectLst/>
                <a:uLnTx/>
                <a:uFillTx/>
                <a:latin typeface="Tenorite"/>
                <a:ea typeface="+mn-ea"/>
                <a:cs typeface="+mn-cs"/>
              </a:rPr>
              <a:t> holy books.  </a:t>
            </a:r>
          </a:p>
        </p:txBody>
      </p:sp>
      <p:pic>
        <p:nvPicPr>
          <p:cNvPr id="5" name="Picture 4">
            <a:extLst>
              <a:ext uri="{FF2B5EF4-FFF2-40B4-BE49-F238E27FC236}">
                <a16:creationId xmlns:a16="http://schemas.microsoft.com/office/drawing/2014/main" id="{F4CAE47F-AD74-40E1-9A8C-481B299AACBF}"/>
              </a:ext>
            </a:extLst>
          </p:cNvPr>
          <p:cNvPicPr>
            <a:picLocks noChangeAspect="1"/>
          </p:cNvPicPr>
          <p:nvPr/>
        </p:nvPicPr>
        <p:blipFill>
          <a:blip r:embed="rId3"/>
          <a:stretch>
            <a:fillRect/>
          </a:stretch>
        </p:blipFill>
        <p:spPr>
          <a:xfrm>
            <a:off x="7358169" y="1166842"/>
            <a:ext cx="4361277" cy="452431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6394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593" y="258464"/>
            <a:ext cx="10446327" cy="769441"/>
          </a:xfrm>
          <a:prstGeom prst="rect">
            <a:avLst/>
          </a:prstGeom>
          <a:noFill/>
        </p:spPr>
        <p:txBody>
          <a:bodyPr wrap="square" rtlCol="0">
            <a:spAutoFit/>
          </a:bodyPr>
          <a:lstStyle/>
          <a:p>
            <a:pPr algn="ctr"/>
            <a:r>
              <a:rPr lang="en-GB" sz="4400" b="1" dirty="0">
                <a:latin typeface="+mj-lt"/>
              </a:rPr>
              <a:t>Puja tray</a:t>
            </a:r>
          </a:p>
        </p:txBody>
      </p:sp>
      <p:pic>
        <p:nvPicPr>
          <p:cNvPr id="28" name="Picture 27"/>
          <p:cNvPicPr>
            <a:picLocks noChangeAspect="1"/>
          </p:cNvPicPr>
          <p:nvPr/>
        </p:nvPicPr>
        <p:blipFill>
          <a:blip r:embed="rId3"/>
          <a:stretch>
            <a:fillRect/>
          </a:stretch>
        </p:blipFill>
        <p:spPr>
          <a:xfrm>
            <a:off x="7426849" y="1427729"/>
            <a:ext cx="3859594" cy="4002542"/>
          </a:xfrm>
          <a:prstGeom prst="roundRect">
            <a:avLst>
              <a:gd name="adj" fmla="val 8594"/>
            </a:avLst>
          </a:prstGeom>
          <a:solidFill>
            <a:srgbClr val="FFFFFF">
              <a:shade val="85000"/>
            </a:srgbClr>
          </a:solidFill>
          <a:ln>
            <a:noFill/>
          </a:ln>
          <a:effectLst/>
        </p:spPr>
      </p:pic>
      <p:sp>
        <p:nvSpPr>
          <p:cNvPr id="2" name="TextBox 1"/>
          <p:cNvSpPr txBox="1"/>
          <p:nvPr/>
        </p:nvSpPr>
        <p:spPr>
          <a:xfrm>
            <a:off x="905557" y="1094173"/>
            <a:ext cx="6279014" cy="5016758"/>
          </a:xfrm>
          <a:prstGeom prst="rect">
            <a:avLst/>
          </a:prstGeom>
          <a:noFill/>
        </p:spPr>
        <p:txBody>
          <a:bodyPr wrap="square" rtlCol="0">
            <a:spAutoFit/>
          </a:bodyPr>
          <a:lstStyle/>
          <a:p>
            <a:r>
              <a:rPr lang="en-GB" sz="3200" dirty="0"/>
              <a:t>During puja, </a:t>
            </a:r>
            <a:r>
              <a:rPr lang="en-GB" sz="3200" b="1" dirty="0"/>
              <a:t>Hindus</a:t>
            </a:r>
            <a:r>
              <a:rPr lang="en-GB" sz="3200" dirty="0"/>
              <a:t> use many objects, which are kept on a </a:t>
            </a:r>
            <a:r>
              <a:rPr lang="en-GB" sz="3200" b="1" dirty="0"/>
              <a:t>puja</a:t>
            </a:r>
            <a:r>
              <a:rPr lang="en-GB" sz="3200" dirty="0"/>
              <a:t> tray.  </a:t>
            </a:r>
            <a:r>
              <a:rPr lang="en-GB" sz="3200" b="1" dirty="0"/>
              <a:t>Puja</a:t>
            </a:r>
            <a:r>
              <a:rPr lang="en-GB" sz="3200" dirty="0"/>
              <a:t> uses all five of the senses.  </a:t>
            </a:r>
          </a:p>
          <a:p>
            <a:endParaRPr lang="en-GB" sz="3200" dirty="0"/>
          </a:p>
          <a:p>
            <a:r>
              <a:rPr lang="en-GB" sz="3200" dirty="0"/>
              <a:t>What can you see?</a:t>
            </a:r>
          </a:p>
          <a:p>
            <a:endParaRPr lang="en-GB" sz="3200" dirty="0"/>
          </a:p>
          <a:p>
            <a:r>
              <a:rPr lang="en-GB" sz="3200" dirty="0"/>
              <a:t>Start to think about which of the five senses each object might use. </a:t>
            </a:r>
          </a:p>
          <a:p>
            <a:endParaRPr lang="en-GB" sz="3200" dirty="0"/>
          </a:p>
        </p:txBody>
      </p:sp>
    </p:spTree>
    <p:extLst>
      <p:ext uri="{BB962C8B-B14F-4D97-AF65-F5344CB8AC3E}">
        <p14:creationId xmlns:p14="http://schemas.microsoft.com/office/powerpoint/2010/main" val="25227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593" y="258464"/>
            <a:ext cx="10446327" cy="769441"/>
          </a:xfrm>
          <a:prstGeom prst="rect">
            <a:avLst/>
          </a:prstGeom>
          <a:noFill/>
        </p:spPr>
        <p:txBody>
          <a:bodyPr wrap="square" rtlCol="0">
            <a:spAutoFit/>
          </a:bodyPr>
          <a:lstStyle/>
          <a:p>
            <a:pPr algn="ctr"/>
            <a:r>
              <a:rPr lang="en-GB" sz="4400" b="1" dirty="0">
                <a:latin typeface="+mj-lt"/>
              </a:rPr>
              <a:t>Objects used in puja</a:t>
            </a:r>
          </a:p>
        </p:txBody>
      </p:sp>
      <p:pic>
        <p:nvPicPr>
          <p:cNvPr id="28" name="Picture 27"/>
          <p:cNvPicPr>
            <a:picLocks noChangeAspect="1"/>
          </p:cNvPicPr>
          <p:nvPr/>
        </p:nvPicPr>
        <p:blipFill>
          <a:blip r:embed="rId3"/>
          <a:stretch>
            <a:fillRect/>
          </a:stretch>
        </p:blipFill>
        <p:spPr>
          <a:xfrm>
            <a:off x="3346453" y="1213337"/>
            <a:ext cx="4929721" cy="5112303"/>
          </a:xfrm>
          <a:prstGeom prst="rect">
            <a:avLst/>
          </a:prstGeom>
        </p:spPr>
      </p:pic>
      <p:cxnSp>
        <p:nvCxnSpPr>
          <p:cNvPr id="30" name="Straight Connector 29"/>
          <p:cNvCxnSpPr/>
          <p:nvPr/>
        </p:nvCxnSpPr>
        <p:spPr>
          <a:xfrm flipV="1">
            <a:off x="6987700" y="4932219"/>
            <a:ext cx="2161310" cy="706582"/>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4"/>
          <a:stretch>
            <a:fillRect/>
          </a:stretch>
        </p:blipFill>
        <p:spPr>
          <a:xfrm rot="2904486">
            <a:off x="1646727" y="3253265"/>
            <a:ext cx="2182557" cy="731583"/>
          </a:xfrm>
          <a:prstGeom prst="rect">
            <a:avLst/>
          </a:prstGeom>
        </p:spPr>
      </p:pic>
      <p:pic>
        <p:nvPicPr>
          <p:cNvPr id="34" name="Picture 33"/>
          <p:cNvPicPr>
            <a:picLocks noChangeAspect="1"/>
          </p:cNvPicPr>
          <p:nvPr/>
        </p:nvPicPr>
        <p:blipFill>
          <a:blip r:embed="rId4"/>
          <a:stretch>
            <a:fillRect/>
          </a:stretch>
        </p:blipFill>
        <p:spPr>
          <a:xfrm rot="9970987">
            <a:off x="7720212" y="2203510"/>
            <a:ext cx="2182557" cy="731583"/>
          </a:xfrm>
          <a:prstGeom prst="rect">
            <a:avLst/>
          </a:prstGeom>
        </p:spPr>
      </p:pic>
      <p:pic>
        <p:nvPicPr>
          <p:cNvPr id="35" name="Picture 34"/>
          <p:cNvPicPr>
            <a:picLocks noChangeAspect="1"/>
          </p:cNvPicPr>
          <p:nvPr/>
        </p:nvPicPr>
        <p:blipFill>
          <a:blip r:embed="rId5"/>
          <a:stretch>
            <a:fillRect/>
          </a:stretch>
        </p:blipFill>
        <p:spPr>
          <a:xfrm rot="18733161">
            <a:off x="1751669" y="4548644"/>
            <a:ext cx="2579249" cy="2736521"/>
          </a:xfrm>
          <a:prstGeom prst="rect">
            <a:avLst/>
          </a:prstGeom>
        </p:spPr>
      </p:pic>
      <p:pic>
        <p:nvPicPr>
          <p:cNvPr id="36" name="Picture 35"/>
          <p:cNvPicPr>
            <a:picLocks noChangeAspect="1"/>
          </p:cNvPicPr>
          <p:nvPr/>
        </p:nvPicPr>
        <p:blipFill>
          <a:blip r:embed="rId5"/>
          <a:stretch>
            <a:fillRect/>
          </a:stretch>
        </p:blipFill>
        <p:spPr>
          <a:xfrm>
            <a:off x="2304245" y="707187"/>
            <a:ext cx="1999661" cy="2121592"/>
          </a:xfrm>
          <a:prstGeom prst="rect">
            <a:avLst/>
          </a:prstGeom>
        </p:spPr>
      </p:pic>
      <p:sp>
        <p:nvSpPr>
          <p:cNvPr id="37" name="TextBox 36"/>
          <p:cNvSpPr txBox="1"/>
          <p:nvPr/>
        </p:nvSpPr>
        <p:spPr>
          <a:xfrm>
            <a:off x="9958550" y="1497587"/>
            <a:ext cx="1940513" cy="584775"/>
          </a:xfrm>
          <a:prstGeom prst="rect">
            <a:avLst/>
          </a:prstGeom>
          <a:noFill/>
        </p:spPr>
        <p:txBody>
          <a:bodyPr wrap="square" rtlCol="0">
            <a:spAutoFit/>
          </a:bodyPr>
          <a:lstStyle/>
          <a:p>
            <a:r>
              <a:rPr lang="en-GB" sz="3200" dirty="0"/>
              <a:t>bell</a:t>
            </a:r>
          </a:p>
        </p:txBody>
      </p:sp>
      <p:sp>
        <p:nvSpPr>
          <p:cNvPr id="38" name="TextBox 37"/>
          <p:cNvSpPr txBox="1"/>
          <p:nvPr/>
        </p:nvSpPr>
        <p:spPr>
          <a:xfrm>
            <a:off x="9197765" y="4393610"/>
            <a:ext cx="1521570" cy="1077218"/>
          </a:xfrm>
          <a:prstGeom prst="rect">
            <a:avLst/>
          </a:prstGeom>
          <a:noFill/>
        </p:spPr>
        <p:txBody>
          <a:bodyPr wrap="square" rtlCol="0">
            <a:spAutoFit/>
          </a:bodyPr>
          <a:lstStyle/>
          <a:p>
            <a:r>
              <a:rPr lang="en-GB" sz="3200" dirty="0"/>
              <a:t>diva lamp</a:t>
            </a:r>
          </a:p>
        </p:txBody>
      </p:sp>
      <p:sp>
        <p:nvSpPr>
          <p:cNvPr id="39" name="TextBox 38"/>
          <p:cNvSpPr txBox="1"/>
          <p:nvPr/>
        </p:nvSpPr>
        <p:spPr>
          <a:xfrm>
            <a:off x="332509" y="643184"/>
            <a:ext cx="2201721" cy="1354217"/>
          </a:xfrm>
          <a:prstGeom prst="rect">
            <a:avLst/>
          </a:prstGeom>
          <a:noFill/>
        </p:spPr>
        <p:txBody>
          <a:bodyPr wrap="square" rtlCol="0">
            <a:spAutoFit/>
          </a:bodyPr>
          <a:lstStyle/>
          <a:p>
            <a:r>
              <a:rPr lang="en-GB" sz="3200" dirty="0" err="1"/>
              <a:t>kum-kum</a:t>
            </a:r>
            <a:r>
              <a:rPr lang="en-GB" sz="3200" dirty="0"/>
              <a:t> powder</a:t>
            </a:r>
          </a:p>
          <a:p>
            <a:endParaRPr lang="en-GB" dirty="0"/>
          </a:p>
        </p:txBody>
      </p:sp>
      <p:sp>
        <p:nvSpPr>
          <p:cNvPr id="40" name="TextBox 39"/>
          <p:cNvSpPr txBox="1"/>
          <p:nvPr/>
        </p:nvSpPr>
        <p:spPr>
          <a:xfrm>
            <a:off x="175099" y="2322629"/>
            <a:ext cx="1750683" cy="2062103"/>
          </a:xfrm>
          <a:prstGeom prst="rect">
            <a:avLst/>
          </a:prstGeom>
          <a:noFill/>
        </p:spPr>
        <p:txBody>
          <a:bodyPr wrap="square" rtlCol="0">
            <a:spAutoFit/>
          </a:bodyPr>
          <a:lstStyle/>
          <a:p>
            <a:r>
              <a:rPr lang="en-GB" sz="3200" dirty="0"/>
              <a:t>Incense and incense holder</a:t>
            </a:r>
          </a:p>
        </p:txBody>
      </p:sp>
      <p:sp>
        <p:nvSpPr>
          <p:cNvPr id="41" name="TextBox 40"/>
          <p:cNvSpPr txBox="1"/>
          <p:nvPr/>
        </p:nvSpPr>
        <p:spPr>
          <a:xfrm>
            <a:off x="928255" y="6285379"/>
            <a:ext cx="3375651" cy="584775"/>
          </a:xfrm>
          <a:prstGeom prst="rect">
            <a:avLst/>
          </a:prstGeom>
          <a:noFill/>
        </p:spPr>
        <p:txBody>
          <a:bodyPr wrap="square" rtlCol="0">
            <a:spAutoFit/>
          </a:bodyPr>
          <a:lstStyle/>
          <a:p>
            <a:r>
              <a:rPr lang="en-GB" sz="3200" dirty="0"/>
              <a:t>food  </a:t>
            </a:r>
          </a:p>
        </p:txBody>
      </p:sp>
      <p:pic>
        <p:nvPicPr>
          <p:cNvPr id="43" name="Picture 42"/>
          <p:cNvPicPr>
            <a:picLocks noChangeAspect="1"/>
          </p:cNvPicPr>
          <p:nvPr/>
        </p:nvPicPr>
        <p:blipFill>
          <a:blip r:embed="rId6"/>
          <a:stretch>
            <a:fillRect/>
          </a:stretch>
        </p:blipFill>
        <p:spPr>
          <a:xfrm>
            <a:off x="6488959" y="-757109"/>
            <a:ext cx="3767655" cy="3755461"/>
          </a:xfrm>
          <a:prstGeom prst="rect">
            <a:avLst/>
          </a:prstGeom>
        </p:spPr>
      </p:pic>
      <p:sp>
        <p:nvSpPr>
          <p:cNvPr id="44" name="TextBox 43"/>
          <p:cNvSpPr txBox="1"/>
          <p:nvPr/>
        </p:nvSpPr>
        <p:spPr>
          <a:xfrm>
            <a:off x="10113818" y="258464"/>
            <a:ext cx="1593273" cy="584775"/>
          </a:xfrm>
          <a:prstGeom prst="rect">
            <a:avLst/>
          </a:prstGeom>
          <a:noFill/>
        </p:spPr>
        <p:txBody>
          <a:bodyPr wrap="square" rtlCol="0">
            <a:spAutoFit/>
          </a:bodyPr>
          <a:lstStyle/>
          <a:p>
            <a:r>
              <a:rPr lang="en-GB" sz="3200" dirty="0"/>
              <a:t>flowers</a:t>
            </a:r>
          </a:p>
        </p:txBody>
      </p:sp>
    </p:spTree>
    <p:extLst>
      <p:ext uri="{BB962C8B-B14F-4D97-AF65-F5344CB8AC3E}">
        <p14:creationId xmlns:p14="http://schemas.microsoft.com/office/powerpoint/2010/main" val="21633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115743"/>
            <a:ext cx="10515600" cy="1325563"/>
          </a:xfrm>
        </p:spPr>
        <p:txBody>
          <a:bodyPr/>
          <a:lstStyle/>
          <a:p>
            <a:pPr algn="ctr"/>
            <a:r>
              <a:rPr lang="en-GB" b="1" dirty="0"/>
              <a:t>Objects used in puja</a:t>
            </a:r>
          </a:p>
        </p:txBody>
      </p:sp>
      <p:sp>
        <p:nvSpPr>
          <p:cNvPr id="4" name="TextBox 3"/>
          <p:cNvSpPr txBox="1"/>
          <p:nvPr/>
        </p:nvSpPr>
        <p:spPr>
          <a:xfrm>
            <a:off x="3784998" y="1546684"/>
            <a:ext cx="7924799" cy="5075748"/>
          </a:xfrm>
          <a:prstGeom prst="rect">
            <a:avLst/>
          </a:prstGeom>
          <a:noFill/>
        </p:spPr>
        <p:txBody>
          <a:bodyPr wrap="square" rtlCol="0">
            <a:spAutoFit/>
          </a:bodyPr>
          <a:lstStyle/>
          <a:p>
            <a:pPr>
              <a:lnSpc>
                <a:spcPct val="114000"/>
              </a:lnSpc>
            </a:pPr>
            <a:r>
              <a:rPr lang="en-GB" sz="3200" dirty="0"/>
              <a:t>During </a:t>
            </a:r>
            <a:r>
              <a:rPr lang="en-GB" sz="3200" b="1" dirty="0"/>
              <a:t>puja</a:t>
            </a:r>
            <a:r>
              <a:rPr lang="en-GB" sz="3200" dirty="0"/>
              <a:t>, </a:t>
            </a:r>
            <a:r>
              <a:rPr lang="en-GB" sz="3200" b="1" dirty="0"/>
              <a:t>Hindus</a:t>
            </a:r>
            <a:r>
              <a:rPr lang="en-GB" sz="3200" dirty="0"/>
              <a:t> will ring the bell to let God know that they have come to pray and to invite him into the home. </a:t>
            </a:r>
          </a:p>
          <a:p>
            <a:pPr>
              <a:lnSpc>
                <a:spcPct val="114000"/>
              </a:lnSpc>
            </a:pPr>
            <a:endParaRPr lang="en-GB" sz="3200" dirty="0"/>
          </a:p>
          <a:p>
            <a:pPr>
              <a:lnSpc>
                <a:spcPct val="114000"/>
              </a:lnSpc>
            </a:pPr>
            <a:r>
              <a:rPr lang="en-GB" sz="3200" b="1" dirty="0"/>
              <a:t>Hindus</a:t>
            </a:r>
            <a:r>
              <a:rPr lang="en-GB" sz="3200" dirty="0"/>
              <a:t> will light the diva lamp and move it around in circles to bring light into the </a:t>
            </a:r>
            <a:r>
              <a:rPr lang="en-GB" sz="3200" b="1" dirty="0"/>
              <a:t>shrine</a:t>
            </a:r>
            <a:r>
              <a:rPr lang="en-GB" sz="3200" dirty="0"/>
              <a:t>.  This light is a symbol of God’s presence. </a:t>
            </a:r>
          </a:p>
          <a:p>
            <a:endParaRPr lang="en-GB" sz="3200" dirty="0"/>
          </a:p>
        </p:txBody>
      </p:sp>
      <p:pic>
        <p:nvPicPr>
          <p:cNvPr id="3" name="Picture 2"/>
          <p:cNvPicPr>
            <a:picLocks noChangeAspect="1"/>
          </p:cNvPicPr>
          <p:nvPr/>
        </p:nvPicPr>
        <p:blipFill>
          <a:blip r:embed="rId2"/>
          <a:stretch>
            <a:fillRect/>
          </a:stretch>
        </p:blipFill>
        <p:spPr>
          <a:xfrm>
            <a:off x="1755307" y="1441306"/>
            <a:ext cx="1126439" cy="2290426"/>
          </a:xfrm>
          <a:prstGeom prst="rect">
            <a:avLst/>
          </a:prstGeom>
        </p:spPr>
      </p:pic>
      <p:pic>
        <p:nvPicPr>
          <p:cNvPr id="5" name="Picture 4"/>
          <p:cNvPicPr>
            <a:picLocks noChangeAspect="1"/>
          </p:cNvPicPr>
          <p:nvPr/>
        </p:nvPicPr>
        <p:blipFill>
          <a:blip r:embed="rId3"/>
          <a:stretch>
            <a:fillRect/>
          </a:stretch>
        </p:blipFill>
        <p:spPr>
          <a:xfrm>
            <a:off x="852055" y="3975620"/>
            <a:ext cx="2798307" cy="1871634"/>
          </a:xfrm>
          <a:prstGeom prst="rect">
            <a:avLst/>
          </a:prstGeom>
        </p:spPr>
      </p:pic>
    </p:spTree>
    <p:extLst>
      <p:ext uri="{BB962C8B-B14F-4D97-AF65-F5344CB8AC3E}">
        <p14:creationId xmlns:p14="http://schemas.microsoft.com/office/powerpoint/2010/main" val="285932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115743"/>
            <a:ext cx="10515600" cy="1325563"/>
          </a:xfrm>
        </p:spPr>
        <p:txBody>
          <a:bodyPr/>
          <a:lstStyle/>
          <a:p>
            <a:pPr algn="ctr"/>
            <a:r>
              <a:rPr lang="en-GB" b="1" dirty="0"/>
              <a:t>Objects used in puja</a:t>
            </a:r>
          </a:p>
        </p:txBody>
      </p:sp>
      <p:sp>
        <p:nvSpPr>
          <p:cNvPr id="4" name="TextBox 3"/>
          <p:cNvSpPr txBox="1"/>
          <p:nvPr/>
        </p:nvSpPr>
        <p:spPr>
          <a:xfrm>
            <a:off x="3771405" y="1220879"/>
            <a:ext cx="8021782" cy="5075748"/>
          </a:xfrm>
          <a:prstGeom prst="rect">
            <a:avLst/>
          </a:prstGeom>
          <a:noFill/>
        </p:spPr>
        <p:txBody>
          <a:bodyPr wrap="square" rtlCol="0">
            <a:spAutoFit/>
          </a:bodyPr>
          <a:lstStyle/>
          <a:p>
            <a:pPr>
              <a:lnSpc>
                <a:spcPct val="114000"/>
              </a:lnSpc>
            </a:pPr>
            <a:r>
              <a:rPr lang="en-GB" sz="3200" b="1" dirty="0"/>
              <a:t>Hindus</a:t>
            </a:r>
            <a:r>
              <a:rPr lang="en-GB" sz="3200" dirty="0"/>
              <a:t> will light an incense stick and move it around the </a:t>
            </a:r>
            <a:r>
              <a:rPr lang="en-GB" sz="3200" b="1" dirty="0"/>
              <a:t>shrine </a:t>
            </a:r>
            <a:r>
              <a:rPr lang="en-GB" sz="3200" dirty="0"/>
              <a:t>in circles.  This cleans the air and brings a lovely smell to the shrine. </a:t>
            </a:r>
          </a:p>
          <a:p>
            <a:pPr>
              <a:lnSpc>
                <a:spcPct val="114000"/>
              </a:lnSpc>
            </a:pPr>
            <a:endParaRPr lang="en-GB" sz="3200" dirty="0"/>
          </a:p>
          <a:p>
            <a:pPr>
              <a:lnSpc>
                <a:spcPct val="114000"/>
              </a:lnSpc>
            </a:pPr>
            <a:r>
              <a:rPr lang="en-GB" sz="3200" dirty="0"/>
              <a:t>They will make a paste out of the red </a:t>
            </a:r>
            <a:r>
              <a:rPr lang="en-GB" sz="3200" dirty="0" err="1"/>
              <a:t>kum-kum</a:t>
            </a:r>
            <a:r>
              <a:rPr lang="en-GB" sz="3200" dirty="0"/>
              <a:t> powder.  They use this to make a mark on the forehead of the images of the deities.  </a:t>
            </a:r>
          </a:p>
          <a:p>
            <a:endParaRPr lang="en-GB" sz="3200" dirty="0"/>
          </a:p>
        </p:txBody>
      </p:sp>
      <p:pic>
        <p:nvPicPr>
          <p:cNvPr id="3" name="Picture 2"/>
          <p:cNvPicPr>
            <a:picLocks noChangeAspect="1"/>
          </p:cNvPicPr>
          <p:nvPr/>
        </p:nvPicPr>
        <p:blipFill>
          <a:blip r:embed="rId2"/>
          <a:stretch>
            <a:fillRect/>
          </a:stretch>
        </p:blipFill>
        <p:spPr>
          <a:xfrm>
            <a:off x="1362508" y="1052020"/>
            <a:ext cx="1685491" cy="2824035"/>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3"/>
          <a:stretch>
            <a:fillRect/>
          </a:stretch>
        </p:blipFill>
        <p:spPr>
          <a:xfrm>
            <a:off x="1681595" y="4245551"/>
            <a:ext cx="1546514" cy="2213115"/>
          </a:xfrm>
          <a:prstGeom prst="rect">
            <a:avLst/>
          </a:prstGeom>
        </p:spPr>
      </p:pic>
    </p:spTree>
    <p:extLst>
      <p:ext uri="{BB962C8B-B14F-4D97-AF65-F5344CB8AC3E}">
        <p14:creationId xmlns:p14="http://schemas.microsoft.com/office/powerpoint/2010/main" val="189448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8"/>
            <a:ext cx="12441382" cy="1325563"/>
          </a:xfrm>
        </p:spPr>
        <p:txBody>
          <a:bodyPr>
            <a:normAutofit/>
          </a:bodyPr>
          <a:lstStyle/>
          <a:p>
            <a:br>
              <a:rPr lang="en-GB" dirty="0"/>
            </a:br>
            <a:endParaRPr lang="en-GB" dirty="0"/>
          </a:p>
        </p:txBody>
      </p:sp>
      <p:sp>
        <p:nvSpPr>
          <p:cNvPr id="3" name="TextBox 2"/>
          <p:cNvSpPr txBox="1"/>
          <p:nvPr/>
        </p:nvSpPr>
        <p:spPr>
          <a:xfrm>
            <a:off x="554182" y="1576080"/>
            <a:ext cx="6434448" cy="4544386"/>
          </a:xfrm>
          <a:prstGeom prst="rect">
            <a:avLst/>
          </a:prstGeom>
          <a:noFill/>
        </p:spPr>
        <p:txBody>
          <a:bodyPr wrap="square" rtlCol="0">
            <a:spAutoFit/>
          </a:bodyPr>
          <a:lstStyle/>
          <a:p>
            <a:pPr>
              <a:lnSpc>
                <a:spcPct val="114000"/>
              </a:lnSpc>
            </a:pPr>
            <a:r>
              <a:rPr lang="en-GB" sz="3200" dirty="0"/>
              <a:t>Watch a film clip about Hindu prayer.  </a:t>
            </a:r>
          </a:p>
          <a:p>
            <a:pPr>
              <a:lnSpc>
                <a:spcPct val="114000"/>
              </a:lnSpc>
            </a:pPr>
            <a:endParaRPr lang="en-GB" sz="3200" dirty="0"/>
          </a:p>
          <a:p>
            <a:pPr>
              <a:lnSpc>
                <a:spcPct val="114000"/>
              </a:lnSpc>
            </a:pPr>
            <a:r>
              <a:rPr lang="en-GB" sz="3200" dirty="0"/>
              <a:t>As you look and listen carefully, </a:t>
            </a:r>
          </a:p>
          <a:p>
            <a:pPr>
              <a:lnSpc>
                <a:spcPct val="114000"/>
              </a:lnSpc>
            </a:pPr>
            <a:r>
              <a:rPr lang="en-GB" sz="3200" dirty="0"/>
              <a:t>think about how the  five senses are used in Hindu prayer in the home?</a:t>
            </a:r>
          </a:p>
          <a:p>
            <a:pPr>
              <a:lnSpc>
                <a:spcPct val="114000"/>
              </a:lnSpc>
            </a:pPr>
            <a:r>
              <a:rPr lang="en-GB" sz="3200" dirty="0"/>
              <a:t> </a:t>
            </a:r>
          </a:p>
        </p:txBody>
      </p:sp>
      <p:sp>
        <p:nvSpPr>
          <p:cNvPr id="4" name="TextBox 3"/>
          <p:cNvSpPr txBox="1"/>
          <p:nvPr/>
        </p:nvSpPr>
        <p:spPr>
          <a:xfrm>
            <a:off x="858979" y="78212"/>
            <a:ext cx="10446327" cy="769441"/>
          </a:xfrm>
          <a:prstGeom prst="rect">
            <a:avLst/>
          </a:prstGeom>
          <a:noFill/>
        </p:spPr>
        <p:txBody>
          <a:bodyPr wrap="square" rtlCol="0">
            <a:spAutoFit/>
          </a:bodyPr>
          <a:lstStyle/>
          <a:p>
            <a:pPr algn="ctr"/>
            <a:r>
              <a:rPr lang="en-GB" sz="4400" b="1" dirty="0">
                <a:latin typeface="+mj-lt"/>
              </a:rPr>
              <a:t>Hindu prayer in the home</a:t>
            </a:r>
          </a:p>
        </p:txBody>
      </p:sp>
      <p:pic>
        <p:nvPicPr>
          <p:cNvPr id="7" name="Picture 6" descr="A black and white illustration of a diagram of five senses&#10;&#10;Description automatically generated">
            <a:extLst>
              <a:ext uri="{FF2B5EF4-FFF2-40B4-BE49-F238E27FC236}">
                <a16:creationId xmlns:a16="http://schemas.microsoft.com/office/drawing/2014/main" id="{054B70C0-DA24-CB90-71F8-4E1716BE1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29" y="1680170"/>
            <a:ext cx="3712027" cy="3712027"/>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22941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9"/>
            <a:ext cx="12441382" cy="648454"/>
          </a:xfrm>
        </p:spPr>
        <p:txBody>
          <a:bodyPr>
            <a:normAutofit fontScale="90000"/>
          </a:bodyPr>
          <a:lstStyle/>
          <a:p>
            <a:pPr algn="ctr"/>
            <a:br>
              <a:rPr lang="en-GB" dirty="0"/>
            </a:br>
            <a:endParaRPr lang="en-GB" dirty="0"/>
          </a:p>
        </p:txBody>
      </p:sp>
      <p:sp>
        <p:nvSpPr>
          <p:cNvPr id="3" name="TextBox 2"/>
          <p:cNvSpPr txBox="1"/>
          <p:nvPr/>
        </p:nvSpPr>
        <p:spPr>
          <a:xfrm>
            <a:off x="346363" y="1055142"/>
            <a:ext cx="11748655" cy="6060633"/>
          </a:xfrm>
          <a:prstGeom prst="rect">
            <a:avLst/>
          </a:prstGeom>
          <a:noFill/>
        </p:spPr>
        <p:txBody>
          <a:bodyPr wrap="square" rtlCol="0">
            <a:spAutoFit/>
          </a:bodyPr>
          <a:lstStyle/>
          <a:p>
            <a:pPr algn="ctr"/>
            <a:endParaRPr lang="en-GB" sz="3200" dirty="0"/>
          </a:p>
          <a:p>
            <a:pPr>
              <a:lnSpc>
                <a:spcPct val="114000"/>
              </a:lnSpc>
            </a:pPr>
            <a:r>
              <a:rPr lang="en-GB" sz="3200" dirty="0"/>
              <a:t>How are the  five senses used in Hindu prayer in the home? </a:t>
            </a:r>
          </a:p>
          <a:p>
            <a:pPr>
              <a:lnSpc>
                <a:spcPct val="114000"/>
              </a:lnSpc>
            </a:pPr>
            <a:endParaRPr lang="en-GB" sz="3200" dirty="0"/>
          </a:p>
          <a:p>
            <a:pPr>
              <a:lnSpc>
                <a:spcPct val="114000"/>
              </a:lnSpc>
            </a:pPr>
            <a:r>
              <a:rPr lang="en-GB" sz="3200" dirty="0"/>
              <a:t>What can you see?</a:t>
            </a:r>
          </a:p>
          <a:p>
            <a:pPr>
              <a:lnSpc>
                <a:spcPct val="114000"/>
              </a:lnSpc>
            </a:pPr>
            <a:r>
              <a:rPr lang="en-GB" sz="3200" dirty="0"/>
              <a:t>What can you hear?</a:t>
            </a:r>
          </a:p>
          <a:p>
            <a:pPr>
              <a:lnSpc>
                <a:spcPct val="114000"/>
              </a:lnSpc>
            </a:pPr>
            <a:r>
              <a:rPr lang="en-GB" sz="3200" dirty="0"/>
              <a:t>What could you smell?</a:t>
            </a:r>
          </a:p>
          <a:p>
            <a:pPr>
              <a:lnSpc>
                <a:spcPct val="114000"/>
              </a:lnSpc>
            </a:pPr>
            <a:r>
              <a:rPr lang="en-GB" sz="3200" dirty="0"/>
              <a:t>What could you touch?</a:t>
            </a:r>
          </a:p>
          <a:p>
            <a:pPr>
              <a:lnSpc>
                <a:spcPct val="114000"/>
              </a:lnSpc>
            </a:pPr>
            <a:r>
              <a:rPr lang="en-GB" sz="3200" dirty="0"/>
              <a:t>What could you taste?</a:t>
            </a:r>
          </a:p>
          <a:p>
            <a:pPr>
              <a:lnSpc>
                <a:spcPct val="114000"/>
              </a:lnSpc>
            </a:pPr>
            <a:endParaRPr lang="en-GB" sz="3200" dirty="0"/>
          </a:p>
          <a:p>
            <a:endParaRPr lang="en-GB" sz="3200" dirty="0"/>
          </a:p>
          <a:p>
            <a:endParaRPr lang="en-GB" sz="3200" dirty="0"/>
          </a:p>
        </p:txBody>
      </p:sp>
      <p:sp>
        <p:nvSpPr>
          <p:cNvPr id="4" name="TextBox 3"/>
          <p:cNvSpPr txBox="1"/>
          <p:nvPr/>
        </p:nvSpPr>
        <p:spPr>
          <a:xfrm>
            <a:off x="554181" y="346195"/>
            <a:ext cx="10446327" cy="769441"/>
          </a:xfrm>
          <a:prstGeom prst="rect">
            <a:avLst/>
          </a:prstGeom>
          <a:noFill/>
        </p:spPr>
        <p:txBody>
          <a:bodyPr wrap="square" rtlCol="0">
            <a:spAutoFit/>
          </a:bodyPr>
          <a:lstStyle/>
          <a:p>
            <a:pPr algn="ctr"/>
            <a:r>
              <a:rPr lang="en-GB" sz="4400" b="1" dirty="0">
                <a:latin typeface="+mj-lt"/>
              </a:rPr>
              <a:t>Task: Using the five senses </a:t>
            </a:r>
          </a:p>
        </p:txBody>
      </p:sp>
      <p:pic>
        <p:nvPicPr>
          <p:cNvPr id="5" name="Picture 4" descr="A black and white illustration of a diagram of five senses&#10;&#10;Description automatically generated">
            <a:extLst>
              <a:ext uri="{FF2B5EF4-FFF2-40B4-BE49-F238E27FC236}">
                <a16:creationId xmlns:a16="http://schemas.microsoft.com/office/drawing/2014/main" id="{5256CD2E-E7EB-7A4D-8FE2-55B2CED11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60" y="2289938"/>
            <a:ext cx="3712027" cy="3712027"/>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27131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7" y="960735"/>
            <a:ext cx="11360801" cy="559325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2" lvl="0" algn="l">
              <a:lnSpc>
                <a:spcPct val="114000"/>
              </a:lnSpc>
              <a:spcBef>
                <a:spcPts val="0"/>
              </a:spcBef>
              <a:defRPr/>
            </a:pPr>
            <a:r>
              <a:rPr lang="en-GB" sz="1600" b="1" dirty="0">
                <a:solidFill>
                  <a:prstClr val="black"/>
                </a:solidFill>
                <a:latin typeface="Tenorite" panose="00000500000000000000" pitchFamily="2" charset="0"/>
              </a:rPr>
              <a:t>Where this lesson fits: </a:t>
            </a:r>
            <a:r>
              <a:rPr lang="en-GB" sz="1600" dirty="0">
                <a:solidFill>
                  <a:prstClr val="black"/>
                </a:solidFill>
                <a:latin typeface="Tenorite" panose="00000500000000000000" pitchFamily="2" charset="0"/>
              </a:rPr>
              <a:t>This Pathway 4 lesson teaches the pupils how people who follow the Hindu faith pray at home and in the Mandir. It aims to develop an understanding of the importance of prayer to those who belong to the Hindu community.</a:t>
            </a:r>
          </a:p>
          <a:p>
            <a:pPr marL="152392" lvl="0" algn="l">
              <a:lnSpc>
                <a:spcPct val="114000"/>
              </a:lnSpc>
              <a:spcBef>
                <a:spcPts val="0"/>
              </a:spcBef>
              <a:defRPr/>
            </a:pPr>
            <a:endParaRPr lang="en-GB" sz="1600" dirty="0">
              <a:solidFill>
                <a:prstClr val="black"/>
              </a:solidFill>
              <a:latin typeface="Tenorite" panose="00000500000000000000" pitchFamily="2" charset="0"/>
            </a:endParaRPr>
          </a:p>
          <a:p>
            <a:pPr marL="152392" lvl="0" algn="l">
              <a:lnSpc>
                <a:spcPct val="114000"/>
              </a:lnSpc>
              <a:spcBef>
                <a:spcPts val="0"/>
              </a:spcBef>
              <a:defRPr/>
            </a:pPr>
            <a:r>
              <a:rPr lang="en-GB" sz="1600" b="1" dirty="0">
                <a:solidFill>
                  <a:prstClr val="black"/>
                </a:solidFill>
                <a:latin typeface="Tenorite" panose="00000500000000000000" pitchFamily="2" charset="0"/>
              </a:rPr>
              <a:t>Resources needed:  </a:t>
            </a:r>
            <a:r>
              <a:rPr lang="en-GB" sz="1600" dirty="0">
                <a:solidFill>
                  <a:prstClr val="black"/>
                </a:solidFill>
                <a:latin typeface="Tenorite" panose="00000500000000000000" pitchFamily="2" charset="0"/>
              </a:rPr>
              <a:t>paper</a:t>
            </a:r>
          </a:p>
          <a:p>
            <a:pPr marL="152392" lvl="0" algn="l">
              <a:lnSpc>
                <a:spcPct val="114000"/>
              </a:lnSpc>
              <a:spcBef>
                <a:spcPts val="0"/>
              </a:spcBef>
              <a:defRPr/>
            </a:pPr>
            <a:endParaRPr lang="en-GB" sz="1600" dirty="0">
              <a:solidFill>
                <a:prstClr val="black"/>
              </a:solidFill>
              <a:latin typeface="Tenorite" panose="00000500000000000000" pitchFamily="2" charset="0"/>
            </a:endParaRPr>
          </a:p>
          <a:p>
            <a:pPr marL="152392" algn="l">
              <a:lnSpc>
                <a:spcPct val="114000"/>
              </a:lnSpc>
              <a:spcBef>
                <a:spcPts val="0"/>
              </a:spcBef>
              <a:defRPr/>
            </a:pPr>
            <a:r>
              <a:rPr lang="en-GB" sz="1600" b="1" dirty="0">
                <a:solidFill>
                  <a:prstClr val="black"/>
                </a:solidFill>
                <a:latin typeface="Tenorite" panose="00000500000000000000" pitchFamily="2" charset="0"/>
              </a:rPr>
              <a:t>Enrichment ideas:  </a:t>
            </a:r>
            <a:r>
              <a:rPr lang="en-GB" sz="1600" dirty="0">
                <a:solidFill>
                  <a:prstClr val="black"/>
                </a:solidFill>
                <a:latin typeface="Tenorite" panose="00000500000000000000" pitchFamily="2" charset="0"/>
              </a:rPr>
              <a:t>The pupils could create a Hindu shrine in the classroom with a puja tray.</a:t>
            </a:r>
          </a:p>
          <a:p>
            <a:pPr marL="152392" algn="l">
              <a:lnSpc>
                <a:spcPct val="114000"/>
              </a:lnSpc>
              <a:spcBef>
                <a:spcPts val="0"/>
              </a:spcBef>
              <a:defRPr/>
            </a:pPr>
            <a:endParaRPr lang="en-GB" sz="1600" dirty="0">
              <a:solidFill>
                <a:prstClr val="black"/>
              </a:solidFill>
              <a:latin typeface="Tenorite" panose="00000500000000000000" pitchFamily="2" charset="0"/>
            </a:endParaRPr>
          </a:p>
          <a:p>
            <a:pPr marL="152392" algn="l">
              <a:lnSpc>
                <a:spcPct val="114000"/>
              </a:lnSpc>
              <a:spcBef>
                <a:spcPts val="0"/>
              </a:spcBef>
              <a:defRPr/>
            </a:pPr>
            <a:r>
              <a:rPr lang="en-GB" sz="1600" b="1" dirty="0">
                <a:solidFill>
                  <a:prstClr val="black"/>
                </a:solidFill>
                <a:latin typeface="Tenorite" panose="00000500000000000000" pitchFamily="2" charset="0"/>
              </a:rPr>
              <a:t>Lived experience:  </a:t>
            </a:r>
            <a:r>
              <a:rPr lang="en-GB" sz="1600" dirty="0">
                <a:solidFill>
                  <a:prstClr val="black"/>
                </a:solidFill>
                <a:latin typeface="Tenorite" panose="00000500000000000000" pitchFamily="2" charset="0"/>
              </a:rPr>
              <a:t>Interview a person from the Hindu community about what prayer means to them.</a:t>
            </a:r>
          </a:p>
          <a:p>
            <a:pPr marL="152392" algn="l">
              <a:lnSpc>
                <a:spcPct val="114000"/>
              </a:lnSpc>
              <a:spcBef>
                <a:spcPts val="0"/>
              </a:spcBef>
              <a:defRPr/>
            </a:pPr>
            <a:endParaRPr lang="en-GB" sz="1600" dirty="0">
              <a:solidFill>
                <a:prstClr val="black"/>
              </a:solidFill>
              <a:latin typeface="Tenorite" panose="00000500000000000000" pitchFamily="2" charset="0"/>
            </a:endParaRPr>
          </a:p>
          <a:p>
            <a:pPr marL="152392" algn="l">
              <a:lnSpc>
                <a:spcPct val="114000"/>
              </a:lnSpc>
              <a:spcBef>
                <a:spcPts val="0"/>
              </a:spcBef>
              <a:defRPr/>
            </a:pPr>
            <a:r>
              <a:rPr lang="en-GB" sz="1600" b="1" dirty="0">
                <a:solidFill>
                  <a:prstClr val="black"/>
                </a:solidFill>
                <a:latin typeface="Tenorite" panose="00000500000000000000" pitchFamily="2" charset="0"/>
              </a:rPr>
              <a:t>Further lesson notes and additional ideas may be found in the notes section of some slides (normal or presenter view). Please refer to the full unit plan for more activities and resources.</a:t>
            </a:r>
          </a:p>
          <a:p>
            <a:pPr marL="152392" algn="l">
              <a:lnSpc>
                <a:spcPct val="114000"/>
              </a:lnSpc>
              <a:spcBef>
                <a:spcPts val="0"/>
              </a:spcBef>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lvl="0" algn="l">
              <a:lnSpc>
                <a:spcPct val="114000"/>
              </a:lnSpc>
              <a:spcBef>
                <a:spcPts val="0"/>
              </a:spcBef>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enorite" panose="00000500000000000000" pitchFamily="2" charset="0"/>
                <a:ea typeface="+mj-ea"/>
                <a:cs typeface="+mj-cs"/>
              </a:rPr>
              <a:t>Notes for teachers</a:t>
            </a:r>
          </a:p>
        </p:txBody>
      </p:sp>
    </p:spTree>
    <p:extLst>
      <p:ext uri="{BB962C8B-B14F-4D97-AF65-F5344CB8AC3E}">
        <p14:creationId xmlns:p14="http://schemas.microsoft.com/office/powerpoint/2010/main" val="33226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9"/>
            <a:ext cx="12441382" cy="648454"/>
          </a:xfrm>
        </p:spPr>
        <p:txBody>
          <a:bodyPr>
            <a:normAutofit fontScale="90000"/>
          </a:bodyPr>
          <a:lstStyle/>
          <a:p>
            <a:pPr algn="ctr"/>
            <a:br>
              <a:rPr lang="en-GB" dirty="0"/>
            </a:br>
            <a:endParaRPr lang="en-GB" dirty="0"/>
          </a:p>
        </p:txBody>
      </p:sp>
      <p:sp>
        <p:nvSpPr>
          <p:cNvPr id="3" name="TextBox 2"/>
          <p:cNvSpPr txBox="1"/>
          <p:nvPr/>
        </p:nvSpPr>
        <p:spPr>
          <a:xfrm>
            <a:off x="346363" y="1055142"/>
            <a:ext cx="11748655" cy="5499262"/>
          </a:xfrm>
          <a:prstGeom prst="rect">
            <a:avLst/>
          </a:prstGeom>
          <a:noFill/>
        </p:spPr>
        <p:txBody>
          <a:bodyPr wrap="square" rtlCol="0">
            <a:spAutoFit/>
          </a:bodyPr>
          <a:lstStyle/>
          <a:p>
            <a:pPr algn="ctr"/>
            <a:endParaRPr lang="en-GB" sz="3200" dirty="0"/>
          </a:p>
          <a:p>
            <a:pPr>
              <a:lnSpc>
                <a:spcPct val="114000"/>
              </a:lnSpc>
            </a:pPr>
            <a:r>
              <a:rPr lang="en-GB" sz="3200" dirty="0"/>
              <a:t>How are the  five senses used in Hindu prayer in the home? </a:t>
            </a:r>
          </a:p>
          <a:p>
            <a:pPr>
              <a:lnSpc>
                <a:spcPct val="114000"/>
              </a:lnSpc>
            </a:pPr>
            <a:endParaRPr lang="en-GB" sz="3200" dirty="0"/>
          </a:p>
          <a:p>
            <a:pPr>
              <a:lnSpc>
                <a:spcPct val="114000"/>
              </a:lnSpc>
            </a:pPr>
            <a:r>
              <a:rPr lang="en-GB" sz="3200" dirty="0"/>
              <a:t>What could you see?</a:t>
            </a:r>
          </a:p>
          <a:p>
            <a:pPr>
              <a:lnSpc>
                <a:spcPct val="114000"/>
              </a:lnSpc>
            </a:pPr>
            <a:r>
              <a:rPr lang="en-GB" sz="3200" dirty="0"/>
              <a:t>The objects in the shrine.</a:t>
            </a:r>
          </a:p>
          <a:p>
            <a:pPr>
              <a:lnSpc>
                <a:spcPct val="114000"/>
              </a:lnSpc>
            </a:pPr>
            <a:endParaRPr lang="en-GB" sz="3200" dirty="0"/>
          </a:p>
          <a:p>
            <a:pPr>
              <a:lnSpc>
                <a:spcPct val="114000"/>
              </a:lnSpc>
            </a:pPr>
            <a:r>
              <a:rPr lang="en-GB" sz="3200" dirty="0"/>
              <a:t>What could you hear?</a:t>
            </a:r>
          </a:p>
          <a:p>
            <a:pPr>
              <a:lnSpc>
                <a:spcPct val="114000"/>
              </a:lnSpc>
            </a:pPr>
            <a:r>
              <a:rPr lang="en-GB" sz="3200" dirty="0"/>
              <a:t>The sound of the bell.</a:t>
            </a:r>
          </a:p>
          <a:p>
            <a:endParaRPr lang="en-GB" sz="3200" dirty="0"/>
          </a:p>
          <a:p>
            <a:endParaRPr lang="en-GB" sz="3200" dirty="0"/>
          </a:p>
        </p:txBody>
      </p:sp>
      <p:sp>
        <p:nvSpPr>
          <p:cNvPr id="4" name="TextBox 3"/>
          <p:cNvSpPr txBox="1"/>
          <p:nvPr/>
        </p:nvSpPr>
        <p:spPr>
          <a:xfrm>
            <a:off x="554181" y="285701"/>
            <a:ext cx="104463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enorite"/>
                <a:ea typeface="+mn-ea"/>
                <a:cs typeface="+mn-cs"/>
              </a:rPr>
              <a:t>Task: Using the five senses </a:t>
            </a:r>
          </a:p>
        </p:txBody>
      </p:sp>
      <p:pic>
        <p:nvPicPr>
          <p:cNvPr id="5" name="Picture 4" descr="A black and white illustration of a diagram of five senses&#10;&#10;Description automatically generated">
            <a:extLst>
              <a:ext uri="{FF2B5EF4-FFF2-40B4-BE49-F238E27FC236}">
                <a16:creationId xmlns:a16="http://schemas.microsoft.com/office/drawing/2014/main" id="{ED62046A-EFCF-579E-2D32-AC7787AD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72" y="2289771"/>
            <a:ext cx="3260273" cy="3260273"/>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139589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63A8-A6FC-A16C-03AC-A559AEE0C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9E330-F6D0-F9FF-E143-15E0ADE46439}"/>
              </a:ext>
            </a:extLst>
          </p:cNvPr>
          <p:cNvSpPr>
            <a:spLocks noGrp="1"/>
          </p:cNvSpPr>
          <p:nvPr>
            <p:ph type="title"/>
          </p:nvPr>
        </p:nvSpPr>
        <p:spPr>
          <a:xfrm>
            <a:off x="0" y="406689"/>
            <a:ext cx="12441382" cy="648454"/>
          </a:xfrm>
        </p:spPr>
        <p:txBody>
          <a:bodyPr>
            <a:normAutofit fontScale="90000"/>
          </a:bodyPr>
          <a:lstStyle/>
          <a:p>
            <a:pPr algn="ctr"/>
            <a:br>
              <a:rPr lang="en-GB" dirty="0"/>
            </a:br>
            <a:endParaRPr lang="en-GB" dirty="0"/>
          </a:p>
        </p:txBody>
      </p:sp>
      <p:sp>
        <p:nvSpPr>
          <p:cNvPr id="3" name="TextBox 2">
            <a:extLst>
              <a:ext uri="{FF2B5EF4-FFF2-40B4-BE49-F238E27FC236}">
                <a16:creationId xmlns:a16="http://schemas.microsoft.com/office/drawing/2014/main" id="{791494EB-331D-879A-E45C-60543D5140A1}"/>
              </a:ext>
            </a:extLst>
          </p:cNvPr>
          <p:cNvSpPr txBox="1"/>
          <p:nvPr/>
        </p:nvSpPr>
        <p:spPr>
          <a:xfrm>
            <a:off x="346363" y="1055142"/>
            <a:ext cx="11748655" cy="5991705"/>
          </a:xfrm>
          <a:prstGeom prst="rect">
            <a:avLst/>
          </a:prstGeom>
          <a:noFill/>
        </p:spPr>
        <p:txBody>
          <a:bodyPr wrap="square" rtlCol="0">
            <a:spAutoFit/>
          </a:bodyPr>
          <a:lstStyle/>
          <a:p>
            <a:pPr algn="ctr"/>
            <a:endParaRPr lang="en-GB" sz="3200" dirty="0"/>
          </a:p>
          <a:p>
            <a:pPr>
              <a:lnSpc>
                <a:spcPct val="114000"/>
              </a:lnSpc>
            </a:pPr>
            <a:r>
              <a:rPr lang="en-GB" sz="3200" dirty="0"/>
              <a:t>How are the  five senses used in Hindu prayer in the home? </a:t>
            </a:r>
          </a:p>
          <a:p>
            <a:pPr>
              <a:lnSpc>
                <a:spcPct val="114000"/>
              </a:lnSpc>
            </a:pPr>
            <a:endParaRPr lang="en-GB" sz="3200" dirty="0"/>
          </a:p>
          <a:p>
            <a:pPr>
              <a:lnSpc>
                <a:spcPct val="114000"/>
              </a:lnSpc>
            </a:pPr>
            <a:r>
              <a:rPr lang="en-GB" sz="3200" dirty="0"/>
              <a:t>What could you smell?</a:t>
            </a:r>
          </a:p>
          <a:p>
            <a:pPr>
              <a:lnSpc>
                <a:spcPct val="114000"/>
              </a:lnSpc>
            </a:pPr>
            <a:r>
              <a:rPr lang="en-GB" sz="3200" dirty="0"/>
              <a:t>Smelling the incense.</a:t>
            </a:r>
          </a:p>
          <a:p>
            <a:pPr>
              <a:lnSpc>
                <a:spcPct val="114000"/>
              </a:lnSpc>
            </a:pPr>
            <a:endParaRPr lang="en-GB" sz="3200" dirty="0"/>
          </a:p>
          <a:p>
            <a:pPr>
              <a:lnSpc>
                <a:spcPct val="114000"/>
              </a:lnSpc>
            </a:pPr>
            <a:r>
              <a:rPr lang="en-GB" sz="3200" dirty="0"/>
              <a:t>What could you touch?</a:t>
            </a:r>
          </a:p>
          <a:p>
            <a:pPr>
              <a:lnSpc>
                <a:spcPct val="114000"/>
              </a:lnSpc>
            </a:pPr>
            <a:r>
              <a:rPr lang="en-GB" sz="3200" dirty="0"/>
              <a:t>Touching the objects in the shrine.</a:t>
            </a:r>
          </a:p>
          <a:p>
            <a:endParaRPr lang="en-GB" sz="3200" dirty="0"/>
          </a:p>
          <a:p>
            <a:endParaRPr lang="en-GB" sz="3200" dirty="0"/>
          </a:p>
          <a:p>
            <a:endParaRPr lang="en-GB" sz="3200" dirty="0"/>
          </a:p>
        </p:txBody>
      </p:sp>
      <p:sp>
        <p:nvSpPr>
          <p:cNvPr id="4" name="TextBox 3">
            <a:extLst>
              <a:ext uri="{FF2B5EF4-FFF2-40B4-BE49-F238E27FC236}">
                <a16:creationId xmlns:a16="http://schemas.microsoft.com/office/drawing/2014/main" id="{003276DC-D65E-70EC-3D1F-C674385B130C}"/>
              </a:ext>
            </a:extLst>
          </p:cNvPr>
          <p:cNvSpPr txBox="1"/>
          <p:nvPr/>
        </p:nvSpPr>
        <p:spPr>
          <a:xfrm>
            <a:off x="554181" y="285701"/>
            <a:ext cx="104463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enorite"/>
                <a:ea typeface="+mn-ea"/>
                <a:cs typeface="+mn-cs"/>
              </a:rPr>
              <a:t>Task: Using the five senses </a:t>
            </a:r>
          </a:p>
        </p:txBody>
      </p:sp>
      <p:pic>
        <p:nvPicPr>
          <p:cNvPr id="5" name="Picture 4" descr="A black and white illustration of a diagram of five senses&#10;&#10;Description automatically generated">
            <a:extLst>
              <a:ext uri="{FF2B5EF4-FFF2-40B4-BE49-F238E27FC236}">
                <a16:creationId xmlns:a16="http://schemas.microsoft.com/office/drawing/2014/main" id="{6DF5B14A-44DE-5533-8077-2E9C6AA58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72" y="2289771"/>
            <a:ext cx="3260273" cy="3260273"/>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29337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689"/>
            <a:ext cx="12441382" cy="648454"/>
          </a:xfrm>
        </p:spPr>
        <p:txBody>
          <a:bodyPr>
            <a:normAutofit fontScale="90000"/>
          </a:bodyPr>
          <a:lstStyle/>
          <a:p>
            <a:pPr algn="ctr"/>
            <a:br>
              <a:rPr lang="en-GB" dirty="0"/>
            </a:br>
            <a:endParaRPr lang="en-GB" dirty="0"/>
          </a:p>
        </p:txBody>
      </p:sp>
      <p:sp>
        <p:nvSpPr>
          <p:cNvPr id="3" name="TextBox 2"/>
          <p:cNvSpPr txBox="1"/>
          <p:nvPr/>
        </p:nvSpPr>
        <p:spPr>
          <a:xfrm>
            <a:off x="346363" y="1055142"/>
            <a:ext cx="11748655" cy="4445448"/>
          </a:xfrm>
          <a:prstGeom prst="rect">
            <a:avLst/>
          </a:prstGeom>
          <a:noFill/>
        </p:spPr>
        <p:txBody>
          <a:bodyPr wrap="square" rtlCol="0">
            <a:spAutoFit/>
          </a:bodyPr>
          <a:lstStyle/>
          <a:p>
            <a:pPr algn="ctr"/>
            <a:endParaRPr lang="en-GB" sz="3200" dirty="0"/>
          </a:p>
          <a:p>
            <a:pPr>
              <a:lnSpc>
                <a:spcPct val="114000"/>
              </a:lnSpc>
            </a:pPr>
            <a:r>
              <a:rPr lang="en-GB" sz="3200" dirty="0"/>
              <a:t>How are the  five senses used in Hindu prayer in the home? </a:t>
            </a:r>
          </a:p>
          <a:p>
            <a:pPr>
              <a:lnSpc>
                <a:spcPct val="114000"/>
              </a:lnSpc>
            </a:pPr>
            <a:endParaRPr lang="en-GB" sz="3200" dirty="0"/>
          </a:p>
          <a:p>
            <a:pPr>
              <a:lnSpc>
                <a:spcPct val="114000"/>
              </a:lnSpc>
            </a:pPr>
            <a:r>
              <a:rPr lang="en-GB" sz="3200" dirty="0"/>
              <a:t>What could you taste?</a:t>
            </a:r>
          </a:p>
          <a:p>
            <a:pPr>
              <a:lnSpc>
                <a:spcPct val="114000"/>
              </a:lnSpc>
            </a:pPr>
            <a:r>
              <a:rPr lang="en-GB" sz="3200" dirty="0"/>
              <a:t>Tasting the food.</a:t>
            </a:r>
          </a:p>
          <a:p>
            <a:pPr>
              <a:lnSpc>
                <a:spcPct val="114000"/>
              </a:lnSpc>
            </a:pPr>
            <a:endParaRPr lang="en-GB" sz="3200" dirty="0"/>
          </a:p>
          <a:p>
            <a:pPr>
              <a:lnSpc>
                <a:spcPct val="114000"/>
              </a:lnSpc>
            </a:pPr>
            <a:endParaRPr lang="en-GB" sz="3200" dirty="0"/>
          </a:p>
          <a:p>
            <a:endParaRPr lang="en-GB" sz="3200" dirty="0"/>
          </a:p>
        </p:txBody>
      </p:sp>
      <p:sp>
        <p:nvSpPr>
          <p:cNvPr id="4" name="TextBox 3"/>
          <p:cNvSpPr txBox="1"/>
          <p:nvPr/>
        </p:nvSpPr>
        <p:spPr>
          <a:xfrm>
            <a:off x="554181" y="285701"/>
            <a:ext cx="104463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enorite"/>
                <a:ea typeface="+mn-ea"/>
                <a:cs typeface="+mn-cs"/>
              </a:rPr>
              <a:t>Task: Using the five senses </a:t>
            </a:r>
          </a:p>
        </p:txBody>
      </p:sp>
      <p:pic>
        <p:nvPicPr>
          <p:cNvPr id="8" name="Picture 7" descr="A black and white illustration of a diagram of five senses&#10;&#10;Description automatically generated">
            <a:extLst>
              <a:ext uri="{FF2B5EF4-FFF2-40B4-BE49-F238E27FC236}">
                <a16:creationId xmlns:a16="http://schemas.microsoft.com/office/drawing/2014/main" id="{27DAAD3A-5F4F-3764-5386-115FDDAED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72" y="2289771"/>
            <a:ext cx="3260273" cy="3260273"/>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5745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593" y="96587"/>
            <a:ext cx="10446327" cy="769441"/>
          </a:xfrm>
          <a:prstGeom prst="rect">
            <a:avLst/>
          </a:prstGeom>
          <a:noFill/>
        </p:spPr>
        <p:txBody>
          <a:bodyPr wrap="square" rtlCol="0">
            <a:spAutoFit/>
          </a:bodyPr>
          <a:lstStyle/>
          <a:p>
            <a:pPr algn="ctr"/>
            <a:r>
              <a:rPr lang="en-GB" sz="4400" b="1" dirty="0">
                <a:latin typeface="+mj-lt"/>
              </a:rPr>
              <a:t>Task: Label a puja tray</a:t>
            </a:r>
          </a:p>
        </p:txBody>
      </p:sp>
      <p:sp>
        <p:nvSpPr>
          <p:cNvPr id="2" name="TextBox 1"/>
          <p:cNvSpPr txBox="1"/>
          <p:nvPr/>
        </p:nvSpPr>
        <p:spPr>
          <a:xfrm>
            <a:off x="711593" y="1239666"/>
            <a:ext cx="11480407" cy="4868962"/>
          </a:xfrm>
          <a:prstGeom prst="rect">
            <a:avLst/>
          </a:prstGeom>
          <a:noFill/>
        </p:spPr>
        <p:txBody>
          <a:bodyPr wrap="square" rtlCol="0">
            <a:spAutoFit/>
          </a:bodyPr>
          <a:lstStyle/>
          <a:p>
            <a:pPr>
              <a:lnSpc>
                <a:spcPct val="114000"/>
              </a:lnSpc>
            </a:pPr>
            <a:r>
              <a:rPr lang="en-GB" sz="3200" dirty="0"/>
              <a:t>Draw and label items that can be found on a </a:t>
            </a:r>
            <a:r>
              <a:rPr lang="en-GB" sz="3200" b="1" dirty="0"/>
              <a:t>puja</a:t>
            </a:r>
            <a:r>
              <a:rPr lang="en-GB" sz="3200" dirty="0"/>
              <a:t> tray.  Think about the objects that you saw on the film clip too.</a:t>
            </a:r>
          </a:p>
          <a:p>
            <a:pPr>
              <a:lnSpc>
                <a:spcPct val="114000"/>
              </a:lnSpc>
            </a:pPr>
            <a:endParaRPr lang="en-GB" sz="3200" dirty="0"/>
          </a:p>
          <a:p>
            <a:pPr>
              <a:lnSpc>
                <a:spcPct val="114000"/>
              </a:lnSpc>
            </a:pPr>
            <a:r>
              <a:rPr lang="en-GB" sz="3200" dirty="0"/>
              <a:t>Use the words below to help you.  Talk about the senses each object uses.   </a:t>
            </a:r>
          </a:p>
          <a:p>
            <a:endParaRPr lang="en-GB" sz="3200" b="1" dirty="0"/>
          </a:p>
          <a:p>
            <a:pPr algn="ctr"/>
            <a:r>
              <a:rPr lang="en-GB" sz="3200" b="1" dirty="0"/>
              <a:t>bell			food			flowers		incense			</a:t>
            </a:r>
          </a:p>
          <a:p>
            <a:pPr algn="ctr"/>
            <a:r>
              <a:rPr lang="en-GB" sz="3200" b="1" dirty="0"/>
              <a:t>Diva lamp		water 		</a:t>
            </a:r>
            <a:r>
              <a:rPr lang="en-GB" sz="3200" b="1" dirty="0" err="1"/>
              <a:t>Kum-kum</a:t>
            </a:r>
            <a:r>
              <a:rPr lang="en-GB" sz="3200" b="1" dirty="0"/>
              <a:t> powder</a:t>
            </a:r>
            <a:r>
              <a:rPr lang="en-GB" sz="3200" dirty="0"/>
              <a:t>		</a:t>
            </a:r>
          </a:p>
        </p:txBody>
      </p:sp>
    </p:spTree>
    <p:extLst>
      <p:ext uri="{BB962C8B-B14F-4D97-AF65-F5344CB8AC3E}">
        <p14:creationId xmlns:p14="http://schemas.microsoft.com/office/powerpoint/2010/main" val="147319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838200" y="0"/>
            <a:ext cx="10515600" cy="1325563"/>
          </a:xfrm>
        </p:spPr>
        <p:txBody>
          <a:bodyPr>
            <a:normAutofit/>
          </a:bodyPr>
          <a:lstStyle/>
          <a:p>
            <a:pPr algn="ctr"/>
            <a:r>
              <a:rPr lang="en-GB" sz="4000" b="1" dirty="0"/>
              <a:t>Learning summary</a:t>
            </a:r>
          </a:p>
        </p:txBody>
      </p:sp>
      <p:sp>
        <p:nvSpPr>
          <p:cNvPr id="4" name="Rectangle: Rounded Corners 3">
            <a:extLst>
              <a:ext uri="{FF2B5EF4-FFF2-40B4-BE49-F238E27FC236}">
                <a16:creationId xmlns:a16="http://schemas.microsoft.com/office/drawing/2014/main" id="{7506261F-7BF4-19C4-D97D-3D232E3BC039}"/>
              </a:ext>
            </a:extLst>
          </p:cNvPr>
          <p:cNvSpPr/>
          <p:nvPr/>
        </p:nvSpPr>
        <p:spPr>
          <a:xfrm>
            <a:off x="225552" y="1062128"/>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606F67D-4BB4-D583-4E00-B934B6E1DE2D}"/>
              </a:ext>
            </a:extLst>
          </p:cNvPr>
          <p:cNvSpPr txBox="1"/>
          <p:nvPr/>
        </p:nvSpPr>
        <p:spPr>
          <a:xfrm>
            <a:off x="225552" y="5537824"/>
            <a:ext cx="11445194" cy="646331"/>
          </a:xfrm>
          <a:prstGeom prst="rect">
            <a:avLst/>
          </a:prstGeom>
          <a:noFill/>
        </p:spPr>
        <p:txBody>
          <a:bodyPr wrap="square" rtlCol="0">
            <a:spAutoFit/>
          </a:bodyPr>
          <a:lstStyle/>
          <a:p>
            <a:pPr algn="ctr"/>
            <a:r>
              <a:rPr lang="en-GB" sz="3600" b="1" dirty="0"/>
              <a:t> </a:t>
            </a:r>
          </a:p>
        </p:txBody>
      </p:sp>
      <p:sp>
        <p:nvSpPr>
          <p:cNvPr id="6" name="Rectangle: Rounded Corners 5">
            <a:extLst>
              <a:ext uri="{FF2B5EF4-FFF2-40B4-BE49-F238E27FC236}">
                <a16:creationId xmlns:a16="http://schemas.microsoft.com/office/drawing/2014/main" id="{129F4DF9-AB64-318A-8CB6-B51364EA5805}"/>
              </a:ext>
            </a:extLst>
          </p:cNvPr>
          <p:cNvSpPr/>
          <p:nvPr/>
        </p:nvSpPr>
        <p:spPr>
          <a:xfrm>
            <a:off x="225552" y="2638421"/>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CA95973F-ABF1-99ED-5B00-FC59CD9CC2B0}"/>
              </a:ext>
            </a:extLst>
          </p:cNvPr>
          <p:cNvSpPr/>
          <p:nvPr/>
        </p:nvSpPr>
        <p:spPr>
          <a:xfrm>
            <a:off x="225552" y="4337495"/>
            <a:ext cx="11740896"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People pray for many different reasons and there are many different kinds of prayer.</a:t>
            </a:r>
          </a:p>
        </p:txBody>
      </p:sp>
      <p:sp>
        <p:nvSpPr>
          <p:cNvPr id="10" name="TextBox 9">
            <a:extLst>
              <a:ext uri="{FF2B5EF4-FFF2-40B4-BE49-F238E27FC236}">
                <a16:creationId xmlns:a16="http://schemas.microsoft.com/office/drawing/2014/main" id="{9AB97558-E890-5055-8EC2-A929137AE002}"/>
              </a:ext>
            </a:extLst>
          </p:cNvPr>
          <p:cNvSpPr txBox="1"/>
          <p:nvPr/>
        </p:nvSpPr>
        <p:spPr>
          <a:xfrm>
            <a:off x="493799" y="1147508"/>
            <a:ext cx="11721616" cy="1200329"/>
          </a:xfrm>
          <a:prstGeom prst="rect">
            <a:avLst/>
          </a:prstGeom>
          <a:noFill/>
        </p:spPr>
        <p:txBody>
          <a:bodyPr wrap="square" rtlCol="0">
            <a:spAutoFit/>
          </a:bodyPr>
          <a:lstStyle/>
          <a:p>
            <a:r>
              <a:rPr lang="en-GB" sz="3600" b="1" dirty="0"/>
              <a:t>Hindus </a:t>
            </a:r>
            <a:r>
              <a:rPr lang="en-GB" sz="3600" dirty="0"/>
              <a:t>believe that God is everywhere so to pray him you do not have to be in a special place </a:t>
            </a:r>
          </a:p>
        </p:txBody>
      </p:sp>
      <p:sp>
        <p:nvSpPr>
          <p:cNvPr id="7" name="TextBox 6"/>
          <p:cNvSpPr txBox="1"/>
          <p:nvPr/>
        </p:nvSpPr>
        <p:spPr>
          <a:xfrm>
            <a:off x="373403" y="4398884"/>
            <a:ext cx="11445194" cy="1200329"/>
          </a:xfrm>
          <a:prstGeom prst="rect">
            <a:avLst/>
          </a:prstGeom>
          <a:noFill/>
        </p:spPr>
        <p:txBody>
          <a:bodyPr wrap="square" rtlCol="0">
            <a:spAutoFit/>
          </a:bodyPr>
          <a:lstStyle/>
          <a:p>
            <a:r>
              <a:rPr lang="en-GB" sz="3600" dirty="0"/>
              <a:t> During </a:t>
            </a:r>
            <a:r>
              <a:rPr lang="en-GB" sz="3600" b="1" dirty="0"/>
              <a:t>puja</a:t>
            </a:r>
            <a:r>
              <a:rPr lang="en-GB" sz="3600" dirty="0"/>
              <a:t>, Hindus use many objects, which are kept on a puja tray. Daily</a:t>
            </a:r>
            <a:r>
              <a:rPr lang="en-GB" sz="3600" b="1" dirty="0"/>
              <a:t> puja </a:t>
            </a:r>
            <a:r>
              <a:rPr lang="en-GB" sz="3600" dirty="0"/>
              <a:t>uses all five of the senses</a:t>
            </a:r>
          </a:p>
        </p:txBody>
      </p:sp>
      <p:sp>
        <p:nvSpPr>
          <p:cNvPr id="3" name="TextBox 2"/>
          <p:cNvSpPr txBox="1"/>
          <p:nvPr/>
        </p:nvSpPr>
        <p:spPr>
          <a:xfrm>
            <a:off x="451104" y="2708701"/>
            <a:ext cx="11740896" cy="1477328"/>
          </a:xfrm>
          <a:prstGeom prst="rect">
            <a:avLst/>
          </a:prstGeom>
          <a:noFill/>
        </p:spPr>
        <p:txBody>
          <a:bodyPr wrap="square" rtlCol="0">
            <a:spAutoFit/>
          </a:bodyPr>
          <a:lstStyle/>
          <a:p>
            <a:pPr lvl="0"/>
            <a:r>
              <a:rPr lang="en-GB" sz="3600" b="1" dirty="0">
                <a:solidFill>
                  <a:prstClr val="black"/>
                </a:solidFill>
              </a:rPr>
              <a:t>Hindu </a:t>
            </a:r>
            <a:r>
              <a:rPr lang="en-GB" sz="3600" dirty="0">
                <a:solidFill>
                  <a:prstClr val="black"/>
                </a:solidFill>
              </a:rPr>
              <a:t>prayer is called </a:t>
            </a:r>
            <a:r>
              <a:rPr lang="en-GB" sz="3600" b="1" dirty="0">
                <a:solidFill>
                  <a:prstClr val="black"/>
                </a:solidFill>
              </a:rPr>
              <a:t>puja</a:t>
            </a:r>
            <a:r>
              <a:rPr lang="en-GB" sz="3600" dirty="0">
                <a:solidFill>
                  <a:prstClr val="black"/>
                </a:solidFill>
              </a:rPr>
              <a:t>.  They perform this at least once a day either at home in the </a:t>
            </a:r>
            <a:r>
              <a:rPr lang="en-GB" sz="3600" b="1" dirty="0">
                <a:solidFill>
                  <a:prstClr val="black"/>
                </a:solidFill>
              </a:rPr>
              <a:t>shrine</a:t>
            </a:r>
            <a:r>
              <a:rPr lang="en-GB" sz="3600" dirty="0">
                <a:solidFill>
                  <a:prstClr val="black"/>
                </a:solidFill>
              </a:rPr>
              <a:t> or in the mandir     </a:t>
            </a:r>
          </a:p>
          <a:p>
            <a:endParaRPr lang="en-GB" dirty="0"/>
          </a:p>
        </p:txBody>
      </p:sp>
    </p:spTree>
    <p:extLst>
      <p:ext uri="{BB962C8B-B14F-4D97-AF65-F5344CB8AC3E}">
        <p14:creationId xmlns:p14="http://schemas.microsoft.com/office/powerpoint/2010/main" val="157109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E474-7C80-47FA-AE2A-12CDF8742B84}"/>
              </a:ext>
            </a:extLst>
          </p:cNvPr>
          <p:cNvSpPr>
            <a:spLocks noGrp="1"/>
          </p:cNvSpPr>
          <p:nvPr>
            <p:ph type="title"/>
          </p:nvPr>
        </p:nvSpPr>
        <p:spPr/>
        <p:txBody>
          <a:bodyPr/>
          <a:lstStyle/>
          <a:p>
            <a:pPr algn="ctr"/>
            <a:r>
              <a:rPr lang="en-GB" sz="4400" b="1" dirty="0">
                <a:solidFill>
                  <a:schemeClr val="dk1"/>
                </a:solidFill>
                <a:latin typeface="+mn-lt"/>
                <a:ea typeface="Trebuchet MS"/>
                <a:cs typeface="Trebuchet MS"/>
                <a:sym typeface="Trebuchet MS"/>
              </a:rPr>
              <a:t>What have we learned today?</a:t>
            </a:r>
            <a:br>
              <a:rPr lang="en-GB" sz="4400" b="1" dirty="0">
                <a:solidFill>
                  <a:schemeClr val="dk1"/>
                </a:solidFill>
                <a:latin typeface="+mn-lt"/>
                <a:ea typeface="Trebuchet MS"/>
                <a:cs typeface="Trebuchet MS"/>
                <a:sym typeface="Trebuchet MS"/>
              </a:rPr>
            </a:br>
            <a:r>
              <a:rPr lang="en-GB" b="1" dirty="0">
                <a:solidFill>
                  <a:schemeClr val="dk1"/>
                </a:solidFill>
                <a:latin typeface="+mn-lt"/>
                <a:ea typeface="Trebuchet MS"/>
                <a:cs typeface="Trebuchet MS"/>
                <a:sym typeface="Trebuchet MS"/>
              </a:rPr>
              <a:t>Brain Dump</a:t>
            </a:r>
            <a:endParaRPr lang="en-GB" dirty="0">
              <a:latin typeface="+mn-lt"/>
            </a:endParaRPr>
          </a:p>
        </p:txBody>
      </p:sp>
      <p:sp>
        <p:nvSpPr>
          <p:cNvPr id="5" name="Google Shape;389;p35">
            <a:extLst>
              <a:ext uri="{FF2B5EF4-FFF2-40B4-BE49-F238E27FC236}">
                <a16:creationId xmlns:a16="http://schemas.microsoft.com/office/drawing/2014/main" id="{21433E39-933A-4ABA-8C18-80D58F19620A}"/>
              </a:ext>
            </a:extLst>
          </p:cNvPr>
          <p:cNvSpPr txBox="1"/>
          <p:nvPr/>
        </p:nvSpPr>
        <p:spPr>
          <a:xfrm>
            <a:off x="1387291" y="1510579"/>
            <a:ext cx="9654782" cy="659400"/>
          </a:xfrm>
          <a:prstGeom prst="rect">
            <a:avLst/>
          </a:prstGeom>
          <a:noFill/>
          <a:ln>
            <a:noFill/>
          </a:ln>
        </p:spPr>
        <p:txBody>
          <a:bodyPr spcFirstLastPara="1" wrap="square" lIns="91425" tIns="91425" rIns="91425" bIns="91425" anchor="t" anchorCtr="0">
            <a:noAutofit/>
          </a:bodyPr>
          <a:lstStyle/>
          <a:p>
            <a:pPr marL="8890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3200" b="0" i="0" u="none" strike="noStrike" kern="0" cap="none" spc="0" normalizeH="0" baseline="0" noProof="0" dirty="0">
              <a:ln>
                <a:noFill/>
              </a:ln>
              <a:solidFill>
                <a:srgbClr val="000000"/>
              </a:solidFill>
              <a:effectLst/>
              <a:uLnTx/>
              <a:uFillTx/>
              <a:latin typeface="Tenorite"/>
              <a:ea typeface="Trebuchet MS"/>
              <a:cs typeface="Trebuchet MS"/>
              <a:sym typeface="Trebuchet MS"/>
            </a:endParaRPr>
          </a:p>
        </p:txBody>
      </p:sp>
      <p:pic>
        <p:nvPicPr>
          <p:cNvPr id="3" name="Picture 2"/>
          <p:cNvPicPr>
            <a:picLocks noChangeAspect="1"/>
          </p:cNvPicPr>
          <p:nvPr/>
        </p:nvPicPr>
        <p:blipFill>
          <a:blip r:embed="rId2"/>
          <a:stretch>
            <a:fillRect/>
          </a:stretch>
        </p:blipFill>
        <p:spPr>
          <a:xfrm>
            <a:off x="7100887" y="1949470"/>
            <a:ext cx="3925495" cy="4072242"/>
          </a:xfrm>
          <a:prstGeom prst="rect">
            <a:avLst/>
          </a:prstGeom>
        </p:spPr>
      </p:pic>
      <p:sp>
        <p:nvSpPr>
          <p:cNvPr id="6" name="TextBox 5"/>
          <p:cNvSpPr txBox="1"/>
          <p:nvPr/>
        </p:nvSpPr>
        <p:spPr>
          <a:xfrm>
            <a:off x="1165618" y="2836142"/>
            <a:ext cx="4708709" cy="2298899"/>
          </a:xfrm>
          <a:prstGeom prst="rect">
            <a:avLst/>
          </a:prstGeom>
          <a:noFill/>
        </p:spPr>
        <p:txBody>
          <a:bodyPr wrap="square" rtlCol="0">
            <a:spAutoFit/>
          </a:bodyPr>
          <a:lstStyle/>
          <a:p>
            <a:pPr>
              <a:lnSpc>
                <a:spcPct val="114000"/>
              </a:lnSpc>
            </a:pPr>
            <a:r>
              <a:rPr lang="en-GB" sz="3200" dirty="0"/>
              <a:t>Write down all the things that you can remember about the objects on the puja tray.</a:t>
            </a:r>
          </a:p>
        </p:txBody>
      </p:sp>
    </p:spTree>
    <p:extLst>
      <p:ext uri="{BB962C8B-B14F-4D97-AF65-F5344CB8AC3E}">
        <p14:creationId xmlns:p14="http://schemas.microsoft.com/office/powerpoint/2010/main" val="12031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Time to think</a:t>
            </a:r>
            <a:br>
              <a:rPr lang="en-GB" dirty="0"/>
            </a:br>
            <a:endParaRPr lang="en-GB" dirty="0"/>
          </a:p>
        </p:txBody>
      </p:sp>
      <p:pic>
        <p:nvPicPr>
          <p:cNvPr id="3" name="Picture 2"/>
          <p:cNvPicPr>
            <a:picLocks noChangeAspect="1"/>
          </p:cNvPicPr>
          <p:nvPr/>
        </p:nvPicPr>
        <p:blipFill>
          <a:blip r:embed="rId2"/>
          <a:stretch>
            <a:fillRect/>
          </a:stretch>
        </p:blipFill>
        <p:spPr>
          <a:xfrm>
            <a:off x="2361875" y="1052945"/>
            <a:ext cx="8280741" cy="5225316"/>
          </a:xfrm>
          <a:prstGeom prst="rect">
            <a:avLst/>
          </a:prstGeom>
        </p:spPr>
      </p:pic>
      <p:sp>
        <p:nvSpPr>
          <p:cNvPr id="8" name="TextBox 7"/>
          <p:cNvSpPr txBox="1"/>
          <p:nvPr/>
        </p:nvSpPr>
        <p:spPr>
          <a:xfrm>
            <a:off x="3823853" y="2712000"/>
            <a:ext cx="4239491" cy="584775"/>
          </a:xfrm>
          <a:prstGeom prst="rect">
            <a:avLst/>
          </a:prstGeom>
          <a:noFill/>
        </p:spPr>
        <p:txBody>
          <a:bodyPr wrap="square" rtlCol="0">
            <a:spAutoFit/>
          </a:bodyPr>
          <a:lstStyle/>
          <a:p>
            <a:r>
              <a:rPr lang="en-GB" sz="3200" dirty="0"/>
              <a:t> </a:t>
            </a:r>
          </a:p>
        </p:txBody>
      </p:sp>
      <p:sp>
        <p:nvSpPr>
          <p:cNvPr id="4" name="TextBox 3"/>
          <p:cNvSpPr txBox="1"/>
          <p:nvPr/>
        </p:nvSpPr>
        <p:spPr>
          <a:xfrm>
            <a:off x="3449781" y="2116529"/>
            <a:ext cx="5902036" cy="1569660"/>
          </a:xfrm>
          <a:prstGeom prst="rect">
            <a:avLst/>
          </a:prstGeom>
          <a:noFill/>
        </p:spPr>
        <p:txBody>
          <a:bodyPr wrap="square" rtlCol="0">
            <a:spAutoFit/>
          </a:bodyPr>
          <a:lstStyle/>
          <a:p>
            <a:endParaRPr lang="en-GB" sz="3200" dirty="0"/>
          </a:p>
          <a:p>
            <a:r>
              <a:rPr lang="en-GB" sz="3200" dirty="0"/>
              <a:t>What objects help you to think, reflect or pray at home?</a:t>
            </a:r>
          </a:p>
        </p:txBody>
      </p:sp>
    </p:spTree>
    <p:extLst>
      <p:ext uri="{BB962C8B-B14F-4D97-AF65-F5344CB8AC3E}">
        <p14:creationId xmlns:p14="http://schemas.microsoft.com/office/powerpoint/2010/main" val="42132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4152-B95A-7C05-8312-FBF07B358E15}"/>
              </a:ext>
            </a:extLst>
          </p:cNvPr>
          <p:cNvSpPr txBox="1">
            <a:spLocks/>
          </p:cNvSpPr>
          <p:nvPr/>
        </p:nvSpPr>
        <p:spPr>
          <a:xfrm>
            <a:off x="0" y="0"/>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Acknowledgments</a:t>
            </a:r>
            <a:endParaRPr lang="en-GB" b="1" dirty="0"/>
          </a:p>
        </p:txBody>
      </p:sp>
      <p:sp>
        <p:nvSpPr>
          <p:cNvPr id="4" name="TextBox 3"/>
          <p:cNvSpPr txBox="1"/>
          <p:nvPr/>
        </p:nvSpPr>
        <p:spPr>
          <a:xfrm>
            <a:off x="983673" y="2078182"/>
            <a:ext cx="10446327" cy="923330"/>
          </a:xfrm>
          <a:prstGeom prst="rect">
            <a:avLst/>
          </a:prstGeom>
          <a:noFill/>
        </p:spPr>
        <p:txBody>
          <a:bodyPr wrap="square" rtlCol="0">
            <a:spAutoFit/>
          </a:bodyPr>
          <a:lstStyle/>
          <a:p>
            <a:r>
              <a:rPr lang="en-GB" dirty="0"/>
              <a:t>All pictures used under licence from </a:t>
            </a:r>
            <a:r>
              <a:rPr lang="en-GB" dirty="0" err="1"/>
              <a:t>Vecteezy</a:t>
            </a:r>
            <a:r>
              <a:rPr lang="en-GB" dirty="0"/>
              <a:t> except:</a:t>
            </a:r>
          </a:p>
          <a:p>
            <a:r>
              <a:rPr lang="en-GB" dirty="0"/>
              <a:t>Slide7: Sikh photo and prayer mat by Unknown Authors licensed under CC BY </a:t>
            </a:r>
          </a:p>
          <a:p>
            <a:r>
              <a:rPr lang="en-GB" dirty="0"/>
              <a:t>Slide 10: </a:t>
            </a:r>
            <a:r>
              <a:rPr lang="en-GB"/>
              <a:t>Alastair Ross</a:t>
            </a:r>
            <a:endParaRPr lang="en-GB" dirty="0"/>
          </a:p>
        </p:txBody>
      </p:sp>
    </p:spTree>
    <p:extLst>
      <p:ext uri="{BB962C8B-B14F-4D97-AF65-F5344CB8AC3E}">
        <p14:creationId xmlns:p14="http://schemas.microsoft.com/office/powerpoint/2010/main" val="30327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EDD1D1-E3F1-5DC4-5996-98E0A4BC5EE8}"/>
              </a:ext>
            </a:extLst>
          </p:cNvPr>
          <p:cNvSpPr txBox="1"/>
          <p:nvPr/>
        </p:nvSpPr>
        <p:spPr>
          <a:xfrm>
            <a:off x="3048000" y="32458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5" name="Text Placeholder 2">
            <a:extLst>
              <a:ext uri="{FF2B5EF4-FFF2-40B4-BE49-F238E27FC236}">
                <a16:creationId xmlns:a16="http://schemas.microsoft.com/office/drawing/2014/main" id="{3D5DA60E-092F-4C9F-8667-3DC408BC3929}"/>
              </a:ext>
            </a:extLst>
          </p:cNvPr>
          <p:cNvSpPr txBox="1">
            <a:spLocks/>
          </p:cNvSpPr>
          <p:nvPr/>
        </p:nvSpPr>
        <p:spPr>
          <a:xfrm>
            <a:off x="384557" y="960735"/>
            <a:ext cx="11360801" cy="559325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52392" algn="l">
              <a:lnSpc>
                <a:spcPct val="114000"/>
              </a:lnSpc>
              <a:spcBef>
                <a:spcPts val="0"/>
              </a:spcBef>
              <a:defRPr/>
            </a:pPr>
            <a:r>
              <a:rPr lang="en-GB" sz="1600" dirty="0">
                <a:solidFill>
                  <a:prstClr val="black"/>
                </a:solidFill>
                <a:latin typeface="Tenorite" panose="00000500000000000000" pitchFamily="2" charset="0"/>
              </a:rPr>
              <a:t>Slide 18:  </a:t>
            </a:r>
            <a:r>
              <a:rPr lang="en-GB" sz="1600" dirty="0">
                <a:hlinkClick r:id="rId2"/>
              </a:rPr>
              <a:t>BBC Two - Pathways of Belief, Series, One God Many Aspects, Puja - a form of Hindu worship</a:t>
            </a:r>
            <a:endParaRPr lang="en-GB" sz="1600" dirty="0"/>
          </a:p>
          <a:p>
            <a:pPr marL="152392" algn="l">
              <a:lnSpc>
                <a:spcPct val="114000"/>
              </a:lnSpc>
              <a:spcBef>
                <a:spcPts val="0"/>
              </a:spcBef>
              <a:defRPr/>
            </a:pPr>
            <a:endParaRPr lang="en-GB" sz="1600" dirty="0">
              <a:solidFill>
                <a:prstClr val="black"/>
              </a:solidFill>
              <a:latin typeface="Tenorite" panose="00000500000000000000" pitchFamily="2" charset="0"/>
            </a:endParaRPr>
          </a:p>
          <a:p>
            <a:pPr marL="152392" algn="l">
              <a:lnSpc>
                <a:spcPct val="114000"/>
              </a:lnSpc>
              <a:spcBef>
                <a:spcPts val="0"/>
              </a:spcBef>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lvl="0" algn="l">
              <a:lnSpc>
                <a:spcPct val="114000"/>
              </a:lnSpc>
              <a:spcBef>
                <a:spcPts val="0"/>
              </a:spcBef>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p:txBody>
      </p:sp>
      <p:sp>
        <p:nvSpPr>
          <p:cNvPr id="6" name="Title 1">
            <a:extLst>
              <a:ext uri="{FF2B5EF4-FFF2-40B4-BE49-F238E27FC236}">
                <a16:creationId xmlns:a16="http://schemas.microsoft.com/office/drawing/2014/main" id="{23603E9A-A261-470A-923E-8663136CEA5F}"/>
              </a:ext>
            </a:extLst>
          </p:cNvPr>
          <p:cNvSpPr txBox="1">
            <a:spLocks/>
          </p:cNvSpPr>
          <p:nvPr/>
        </p:nvSpPr>
        <p:spPr>
          <a:xfrm>
            <a:off x="384557" y="0"/>
            <a:ext cx="11360800"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enorite" panose="00000500000000000000" pitchFamily="2" charset="0"/>
                <a:ea typeface="+mj-ea"/>
                <a:cs typeface="+mj-cs"/>
              </a:rPr>
              <a:t>Notes for teachers</a:t>
            </a:r>
          </a:p>
        </p:txBody>
      </p:sp>
    </p:spTree>
    <p:extLst>
      <p:ext uri="{BB962C8B-B14F-4D97-AF65-F5344CB8AC3E}">
        <p14:creationId xmlns:p14="http://schemas.microsoft.com/office/powerpoint/2010/main" val="6936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5;p13">
            <a:extLst>
              <a:ext uri="{FF2B5EF4-FFF2-40B4-BE49-F238E27FC236}">
                <a16:creationId xmlns:a16="http://schemas.microsoft.com/office/drawing/2014/main" id="{A000CEC0-4989-DB04-29F9-E49A0EE0FE34}"/>
              </a:ext>
            </a:extLst>
          </p:cNvPr>
          <p:cNvSpPr txBox="1">
            <a:spLocks noGrp="1"/>
          </p:cNvSpPr>
          <p:nvPr>
            <p:ph type="ctrTitle"/>
          </p:nvPr>
        </p:nvSpPr>
        <p:spPr>
          <a:xfrm>
            <a:off x="1" y="274565"/>
            <a:ext cx="12191999" cy="1070164"/>
          </a:xfrm>
          <a:prstGeom prst="rect">
            <a:avLst/>
          </a:prstGeom>
        </p:spPr>
        <p:txBody>
          <a:bodyPr spcFirstLastPara="1" vert="horz" wrap="square" lIns="91425" tIns="91425" rIns="91425" bIns="91425" rtlCol="0" anchor="b" anchorCtr="0">
            <a:normAutofit/>
          </a:bodyPr>
          <a:lstStyle/>
          <a:p>
            <a:pPr>
              <a:spcBef>
                <a:spcPts val="0"/>
              </a:spcBef>
            </a:pPr>
            <a:r>
              <a:rPr lang="en-GB" sz="4000" b="1" dirty="0">
                <a:latin typeface="Tenorite" panose="00000500000000000000" pitchFamily="2" charset="0"/>
              </a:rPr>
              <a:t>How do Hindus pray at home and at the mandir?</a:t>
            </a:r>
            <a:endParaRPr sz="4000" b="1" dirty="0">
              <a:latin typeface="Tenorite" panose="00000500000000000000" pitchFamily="2" charset="0"/>
            </a:endParaRPr>
          </a:p>
        </p:txBody>
      </p:sp>
      <p:sp>
        <p:nvSpPr>
          <p:cNvPr id="23" name="TextBox 22">
            <a:extLst>
              <a:ext uri="{FF2B5EF4-FFF2-40B4-BE49-F238E27FC236}">
                <a16:creationId xmlns:a16="http://schemas.microsoft.com/office/drawing/2014/main" id="{D736C2F5-EF49-2CC5-0B3A-F3A9FA4CFDDF}"/>
              </a:ext>
            </a:extLst>
          </p:cNvPr>
          <p:cNvSpPr txBox="1"/>
          <p:nvPr/>
        </p:nvSpPr>
        <p:spPr>
          <a:xfrm>
            <a:off x="1" y="1879810"/>
            <a:ext cx="5694804" cy="1200329"/>
          </a:xfrm>
          <a:prstGeom prst="rect">
            <a:avLst/>
          </a:prstGeom>
          <a:noFill/>
        </p:spPr>
        <p:txBody>
          <a:bodyPr wrap="square">
            <a:spAutoFit/>
          </a:bodyPr>
          <a:lstStyle/>
          <a:p>
            <a:pPr algn="ctr"/>
            <a:r>
              <a:rPr lang="en-GB" sz="2400" dirty="0">
                <a:solidFill>
                  <a:schemeClr val="dk1"/>
                </a:solidFill>
                <a:latin typeface="Tenorite" panose="00000500000000000000" pitchFamily="2" charset="0"/>
              </a:rPr>
              <a:t>Unit: C1.4 </a:t>
            </a:r>
          </a:p>
          <a:p>
            <a:pPr algn="ctr"/>
            <a:r>
              <a:rPr lang="en-GB" sz="2400" dirty="0">
                <a:solidFill>
                  <a:schemeClr val="dk1"/>
                </a:solidFill>
                <a:latin typeface="Tenorite" panose="00000500000000000000" pitchFamily="2" charset="0"/>
              </a:rPr>
              <a:t>How and why do people pray?</a:t>
            </a:r>
          </a:p>
          <a:p>
            <a:pPr algn="ctr"/>
            <a:r>
              <a:rPr lang="en-GB" sz="2400" dirty="0">
                <a:solidFill>
                  <a:schemeClr val="dk1"/>
                </a:solidFill>
                <a:latin typeface="Tenorite" panose="00000500000000000000" pitchFamily="2" charset="0"/>
              </a:rPr>
              <a:t>Presentation 6 </a:t>
            </a:r>
          </a:p>
        </p:txBody>
      </p:sp>
      <p:pic>
        <p:nvPicPr>
          <p:cNvPr id="11" name="Picture 10" descr="A green sign with black text&#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16642" y="3615220"/>
            <a:ext cx="1691681" cy="1723695"/>
          </a:xfrm>
          <a:prstGeom prst="rect">
            <a:avLst/>
          </a:prstGeom>
        </p:spPr>
      </p:pic>
      <p:pic>
        <p:nvPicPr>
          <p:cNvPr id="4" name="Picture 3" descr="Hindu Prayers - Ganesh Pooja and Wedding Blessings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967" y="2029307"/>
            <a:ext cx="4752975" cy="31718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529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8A96-1CD7-903A-38A9-A5011FF98B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577AF9F-56EB-6758-3E3D-FB878C0961BC}"/>
              </a:ext>
            </a:extLst>
          </p:cNvPr>
          <p:cNvSpPr txBox="1"/>
          <p:nvPr/>
        </p:nvSpPr>
        <p:spPr>
          <a:xfrm>
            <a:off x="3913240" y="985379"/>
            <a:ext cx="7787148" cy="2600135"/>
          </a:xfrm>
          <a:prstGeom prst="rect">
            <a:avLst/>
          </a:prstGeom>
          <a:noFill/>
        </p:spPr>
        <p:txBody>
          <a:bodyPr wrap="square">
            <a:spAutoFit/>
          </a:bodyPr>
          <a:lstStyle/>
          <a:p>
            <a:pPr>
              <a:lnSpc>
                <a:spcPct val="114000"/>
              </a:lnSpc>
            </a:pPr>
            <a:r>
              <a:rPr lang="en-GB" sz="2400" b="1" kern="0" dirty="0">
                <a:effectLst/>
                <a:latin typeface="Tenorite" panose="00000500000000000000" pitchFamily="2" charset="0"/>
                <a:ea typeface="Calibri" panose="020F0502020204030204" pitchFamily="34" charset="0"/>
                <a:cs typeface="Times New Roman" panose="02020603050405020304" pitchFamily="18" charset="0"/>
              </a:rPr>
              <a:t>Key Stage 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4000"/>
              </a:lnSpc>
            </a:pPr>
            <a:r>
              <a:rPr lang="en-GB" sz="2000" kern="0" dirty="0">
                <a:effectLst/>
                <a:latin typeface="Tenorite" panose="00000500000000000000" pitchFamily="2" charset="0"/>
                <a:ea typeface="Calibri" panose="020F0502020204030204" pitchFamily="34" charset="0"/>
                <a:cs typeface="Times New Roman" panose="02020603050405020304" pitchFamily="18" charset="0"/>
              </a:rPr>
              <a:t>Through exploring what is meant by a </a:t>
            </a:r>
            <a:r>
              <a:rPr lang="en-GB" sz="2000" b="1" kern="0" dirty="0">
                <a:effectLst/>
                <a:latin typeface="Tenorite" panose="00000500000000000000" pitchFamily="2" charset="0"/>
                <a:ea typeface="Calibri" panose="020F0502020204030204" pitchFamily="34" charset="0"/>
                <a:cs typeface="Times New Roman" panose="02020603050405020304" pitchFamily="18" charset="0"/>
              </a:rPr>
              <a:t>Personal Journey</a:t>
            </a:r>
            <a:r>
              <a:rPr lang="en-GB" sz="2000" kern="0" dirty="0">
                <a:effectLst/>
                <a:latin typeface="Tenorite" panose="00000500000000000000" pitchFamily="2" charset="0"/>
                <a:ea typeface="Calibri" panose="020F0502020204030204" pitchFamily="34" charset="0"/>
                <a:cs typeface="Times New Roman" panose="02020603050405020304" pitchFamily="18" charset="0"/>
              </a:rPr>
              <a:t>, pupils will learn that: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4000"/>
              </a:lnSpc>
              <a:buFont typeface="Symbol" panose="05050102010706020507" pitchFamily="18" charset="2"/>
              <a:buChar char=""/>
            </a:pPr>
            <a:r>
              <a:rPr lang="en-GB" sz="2000" kern="0" dirty="0">
                <a:effectLst/>
                <a:latin typeface="Tenorite" panose="00000500000000000000" pitchFamily="2" charset="0"/>
                <a:ea typeface="Calibri" panose="020F0502020204030204" pitchFamily="34" charset="0"/>
                <a:cs typeface="Times New Roman" panose="02020603050405020304" pitchFamily="18" charset="0"/>
              </a:rPr>
              <a:t>Some people have amazing, puzzling or mysterious experiences that make them ask big questions about life.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4000"/>
              </a:lnSpc>
              <a:buFont typeface="Symbol" panose="05050102010706020507" pitchFamily="18" charset="2"/>
              <a:buChar char=""/>
            </a:pPr>
            <a:r>
              <a:rPr lang="en-GB" sz="2000" kern="0" dirty="0">
                <a:effectLst/>
                <a:latin typeface="Tenorite" panose="00000500000000000000" pitchFamily="2" charset="0"/>
                <a:ea typeface="Calibri" panose="020F0502020204030204" pitchFamily="34" charset="0"/>
                <a:cs typeface="Times New Roman" panose="02020603050405020304" pitchFamily="18" charset="0"/>
              </a:rPr>
              <a:t>There are many stories about people’s experiences and encounters that have made them change their lives.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5303A9-0919-AA10-BC8F-191B56CCA4D3}"/>
              </a:ext>
            </a:extLst>
          </p:cNvPr>
          <p:cNvSpPr txBox="1"/>
          <p:nvPr/>
        </p:nvSpPr>
        <p:spPr>
          <a:xfrm>
            <a:off x="3913240" y="4065988"/>
            <a:ext cx="7787148" cy="1424236"/>
          </a:xfrm>
          <a:prstGeom prst="rect">
            <a:avLst/>
          </a:prstGeom>
          <a:solidFill>
            <a:srgbClr val="C1E1C6"/>
          </a:solidFill>
        </p:spPr>
        <p:txBody>
          <a:bodyPr wrap="square">
            <a:spAutoFit/>
          </a:bodyPr>
          <a:lstStyle/>
          <a:p>
            <a:pPr>
              <a:lnSpc>
                <a:spcPct val="114000"/>
              </a:lnSpc>
            </a:pPr>
            <a:r>
              <a:rPr lang="en-GB" sz="2000" b="1" kern="0" dirty="0">
                <a:effectLst/>
                <a:latin typeface="Tenorite" panose="00000500000000000000" pitchFamily="2" charset="0"/>
                <a:ea typeface="Calibri" panose="020F0502020204030204" pitchFamily="34" charset="0"/>
                <a:cs typeface="Times New Roman" panose="02020603050405020304" pitchFamily="18" charset="0"/>
              </a:rPr>
              <a:t>How this presentation links to the pathway:</a:t>
            </a:r>
            <a:endParaRPr lang="en-GB" sz="2000" kern="0" dirty="0">
              <a:latin typeface="Tenorite" panose="00000500000000000000" pitchFamily="2" charset="0"/>
              <a:ea typeface="Calibri" panose="020F0502020204030204" pitchFamily="34" charset="0"/>
              <a:cs typeface="Times New Roman" panose="02020603050405020304" pitchFamily="18" charset="0"/>
            </a:endParaRPr>
          </a:p>
          <a:p>
            <a:pPr>
              <a:lnSpc>
                <a:spcPct val="114000"/>
              </a:lnSpc>
            </a:pPr>
            <a:r>
              <a:rPr lang="en-GB" sz="2000" kern="0" dirty="0">
                <a:latin typeface="Tenorite" panose="00000500000000000000" pitchFamily="2" charset="0"/>
                <a:ea typeface="Calibri" panose="020F0502020204030204" pitchFamily="34" charset="0"/>
                <a:cs typeface="Times New Roman" panose="02020603050405020304" pitchFamily="18" charset="0"/>
              </a:rPr>
              <a:t>Today you will learn about Hindu Puja at home and the Mandir and how this changes and helps Hindus live their daily lives. </a:t>
            </a:r>
            <a:endParaRPr lang="en-GB" sz="2000" kern="100" dirty="0">
              <a:effectLst/>
              <a:latin typeface="Tenorite" panose="00000500000000000000" pitchFamily="2" charset="0"/>
              <a:ea typeface="Aptos" panose="020B0004020202020204" pitchFamily="34" charset="0"/>
              <a:cs typeface="Times New Roman" panose="02020603050405020304" pitchFamily="18" charset="0"/>
            </a:endParaRPr>
          </a:p>
          <a:p>
            <a:pPr>
              <a:lnSpc>
                <a:spcPct val="107000"/>
              </a:lnSpc>
              <a:spcAft>
                <a:spcPts val="800"/>
              </a:spcAft>
            </a:pPr>
            <a:r>
              <a:rPr lang="en-GB" kern="0" dirty="0">
                <a:latin typeface="Tenorite" panose="00000500000000000000" pitchFamily="2" charset="0"/>
                <a:ea typeface="Calibri" panose="020F0502020204030204" pitchFamily="34" charset="0"/>
                <a:cs typeface="Times New Roman" panose="02020603050405020304" pitchFamily="18" charset="0"/>
              </a:rPr>
              <a:t>  </a:t>
            </a:r>
            <a:endParaRPr lang="en-GB" kern="100" dirty="0">
              <a:effectLst/>
              <a:latin typeface="Tenorite" panose="00000500000000000000" pitchFamily="2" charset="0"/>
              <a:ea typeface="Aptos" panose="020B0004020202020204" pitchFamily="34" charset="0"/>
              <a:cs typeface="Times New Roman" panose="02020603050405020304" pitchFamily="18" charset="0"/>
            </a:endParaRPr>
          </a:p>
        </p:txBody>
      </p:sp>
      <p:pic>
        <p:nvPicPr>
          <p:cNvPr id="2" name="Picture 1" descr="A green sign with black text&#10;&#10;Description automatically generated">
            <a:extLst>
              <a:ext uri="{FF2B5EF4-FFF2-40B4-BE49-F238E27FC236}">
                <a16:creationId xmlns:a16="http://schemas.microsoft.com/office/drawing/2014/main" id="{48FFDF73-DA31-6543-CC96-18317431F6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12" y="506407"/>
            <a:ext cx="3276553" cy="3276553"/>
          </a:xfrm>
          <a:prstGeom prst="rect">
            <a:avLst/>
          </a:prstGeom>
        </p:spPr>
      </p:pic>
      <p:sp>
        <p:nvSpPr>
          <p:cNvPr id="3" name="TextBox 2">
            <a:extLst>
              <a:ext uri="{FF2B5EF4-FFF2-40B4-BE49-F238E27FC236}">
                <a16:creationId xmlns:a16="http://schemas.microsoft.com/office/drawing/2014/main" id="{203A715D-4B3A-2156-26B7-3417AF8C04E8}"/>
              </a:ext>
            </a:extLst>
          </p:cNvPr>
          <p:cNvSpPr txBox="1"/>
          <p:nvPr/>
        </p:nvSpPr>
        <p:spPr>
          <a:xfrm>
            <a:off x="3913240" y="359229"/>
            <a:ext cx="6498772" cy="461665"/>
          </a:xfrm>
          <a:prstGeom prst="rect">
            <a:avLst/>
          </a:prstGeom>
          <a:noFill/>
        </p:spPr>
        <p:txBody>
          <a:bodyPr wrap="square" rtlCol="0">
            <a:spAutoFit/>
          </a:bodyPr>
          <a:lstStyle/>
          <a:p>
            <a:r>
              <a:rPr lang="en-GB" sz="2400" b="1" dirty="0"/>
              <a:t>Pathway 4: Personal Journey</a:t>
            </a:r>
          </a:p>
        </p:txBody>
      </p:sp>
    </p:spTree>
    <p:extLst>
      <p:ext uri="{BB962C8B-B14F-4D97-AF65-F5344CB8AC3E}">
        <p14:creationId xmlns:p14="http://schemas.microsoft.com/office/powerpoint/2010/main" val="197614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2526"/>
            <a:ext cx="12192000" cy="1325563"/>
          </a:xfrm>
        </p:spPr>
        <p:txBody>
          <a:bodyPr>
            <a:normAutofit/>
          </a:bodyPr>
          <a:lstStyle/>
          <a:p>
            <a:pPr algn="ctr"/>
            <a:r>
              <a:rPr lang="en-GB" sz="4000" b="1" dirty="0"/>
              <a:t>Learning objectives</a:t>
            </a:r>
          </a:p>
        </p:txBody>
      </p:sp>
      <p:sp>
        <p:nvSpPr>
          <p:cNvPr id="4" name="Rectangle: Rounded Corners 3">
            <a:extLst>
              <a:ext uri="{FF2B5EF4-FFF2-40B4-BE49-F238E27FC236}">
                <a16:creationId xmlns:a16="http://schemas.microsoft.com/office/drawing/2014/main" id="{2E09E138-5FA6-E478-D025-D79B6A127F75}"/>
              </a:ext>
            </a:extLst>
          </p:cNvPr>
          <p:cNvSpPr/>
          <p:nvPr/>
        </p:nvSpPr>
        <p:spPr>
          <a:xfrm>
            <a:off x="373402" y="1456997"/>
            <a:ext cx="11445194"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6AC4C77-0C62-A493-608A-BE9312ADB883}"/>
              </a:ext>
            </a:extLst>
          </p:cNvPr>
          <p:cNvSpPr txBox="1"/>
          <p:nvPr/>
        </p:nvSpPr>
        <p:spPr>
          <a:xfrm>
            <a:off x="373402" y="1806931"/>
            <a:ext cx="11445194" cy="646331"/>
          </a:xfrm>
          <a:prstGeom prst="rect">
            <a:avLst/>
          </a:prstGeom>
          <a:noFill/>
        </p:spPr>
        <p:txBody>
          <a:bodyPr wrap="square" rtlCol="0">
            <a:spAutoFit/>
          </a:bodyPr>
          <a:lstStyle/>
          <a:p>
            <a:r>
              <a:rPr lang="en-GB" sz="3600" b="1" dirty="0"/>
              <a:t>Talk about the objects on a puja tray</a:t>
            </a:r>
          </a:p>
        </p:txBody>
      </p:sp>
      <p:sp>
        <p:nvSpPr>
          <p:cNvPr id="3" name="Rectangle: Rounded Corners 2">
            <a:extLst>
              <a:ext uri="{FF2B5EF4-FFF2-40B4-BE49-F238E27FC236}">
                <a16:creationId xmlns:a16="http://schemas.microsoft.com/office/drawing/2014/main" id="{1372A28F-BD3C-F12E-BF1F-F1B9D32FD31D}"/>
              </a:ext>
            </a:extLst>
          </p:cNvPr>
          <p:cNvSpPr/>
          <p:nvPr/>
        </p:nvSpPr>
        <p:spPr>
          <a:xfrm>
            <a:off x="373402" y="3052452"/>
            <a:ext cx="11535569" cy="132310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B9ADCE5-5C47-E61E-1B51-57B4AD59D16A}"/>
              </a:ext>
            </a:extLst>
          </p:cNvPr>
          <p:cNvSpPr txBox="1"/>
          <p:nvPr/>
        </p:nvSpPr>
        <p:spPr>
          <a:xfrm>
            <a:off x="373402" y="3175232"/>
            <a:ext cx="11445194" cy="1200329"/>
          </a:xfrm>
          <a:prstGeom prst="rect">
            <a:avLst/>
          </a:prstGeom>
          <a:noFill/>
        </p:spPr>
        <p:txBody>
          <a:bodyPr wrap="square" rtlCol="0">
            <a:spAutoFit/>
          </a:bodyPr>
          <a:lstStyle/>
          <a:p>
            <a:r>
              <a:rPr lang="en-GB" sz="3600" b="1" dirty="0"/>
              <a:t>Talk about how the five senses are used in Hindu worship </a:t>
            </a:r>
          </a:p>
        </p:txBody>
      </p:sp>
      <p:pic>
        <p:nvPicPr>
          <p:cNvPr id="7" name="Picture 6"/>
          <p:cNvPicPr>
            <a:picLocks noChangeAspect="1"/>
          </p:cNvPicPr>
          <p:nvPr/>
        </p:nvPicPr>
        <p:blipFill>
          <a:blip r:embed="rId2"/>
          <a:stretch>
            <a:fillRect/>
          </a:stretch>
        </p:blipFill>
        <p:spPr>
          <a:xfrm>
            <a:off x="501220" y="5401003"/>
            <a:ext cx="1139607" cy="1165509"/>
          </a:xfrm>
          <a:prstGeom prst="rect">
            <a:avLst/>
          </a:prstGeom>
        </p:spPr>
      </p:pic>
    </p:spTree>
    <p:extLst>
      <p:ext uri="{BB962C8B-B14F-4D97-AF65-F5344CB8AC3E}">
        <p14:creationId xmlns:p14="http://schemas.microsoft.com/office/powerpoint/2010/main" val="20061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05C-FEFC-1CA1-65FE-2E1850CEFBF4}"/>
              </a:ext>
            </a:extLst>
          </p:cNvPr>
          <p:cNvSpPr>
            <a:spLocks noGrp="1"/>
          </p:cNvSpPr>
          <p:nvPr>
            <p:ph type="title"/>
          </p:nvPr>
        </p:nvSpPr>
        <p:spPr>
          <a:xfrm>
            <a:off x="0" y="1"/>
            <a:ext cx="12192000" cy="1225296"/>
          </a:xfrm>
        </p:spPr>
        <p:txBody>
          <a:bodyPr>
            <a:normAutofit/>
          </a:bodyPr>
          <a:lstStyle/>
          <a:p>
            <a:pPr algn="ctr"/>
            <a:r>
              <a:rPr lang="en-GB" sz="4000" b="1" dirty="0"/>
              <a:t>Key Words</a:t>
            </a:r>
          </a:p>
        </p:txBody>
      </p:sp>
      <p:grpSp>
        <p:nvGrpSpPr>
          <p:cNvPr id="13" name="Group 12">
            <a:extLst>
              <a:ext uri="{FF2B5EF4-FFF2-40B4-BE49-F238E27FC236}">
                <a16:creationId xmlns:a16="http://schemas.microsoft.com/office/drawing/2014/main" id="{E3F0FAB3-CD8D-3299-7706-7C6626997981}"/>
              </a:ext>
            </a:extLst>
          </p:cNvPr>
          <p:cNvGrpSpPr/>
          <p:nvPr/>
        </p:nvGrpSpPr>
        <p:grpSpPr>
          <a:xfrm>
            <a:off x="655828" y="1225297"/>
            <a:ext cx="11297690" cy="4818888"/>
            <a:chOff x="522224" y="1298448"/>
            <a:chExt cx="11297690" cy="4818888"/>
          </a:xfrm>
        </p:grpSpPr>
        <p:sp>
          <p:nvSpPr>
            <p:cNvPr id="3" name="Rectangle: Rounded Corners 2">
              <a:extLst>
                <a:ext uri="{FF2B5EF4-FFF2-40B4-BE49-F238E27FC236}">
                  <a16:creationId xmlns:a16="http://schemas.microsoft.com/office/drawing/2014/main" id="{B858DE07-E377-AA0A-3BBF-7B0E91DF287D}"/>
                </a:ext>
              </a:extLst>
            </p:cNvPr>
            <p:cNvSpPr/>
            <p:nvPr/>
          </p:nvSpPr>
          <p:spPr>
            <a:xfrm>
              <a:off x="522224" y="1298448"/>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39D30258-D2A6-4BFE-FC9F-3597909B1847}"/>
                </a:ext>
              </a:extLst>
            </p:cNvPr>
            <p:cNvSpPr/>
            <p:nvPr/>
          </p:nvSpPr>
          <p:spPr>
            <a:xfrm>
              <a:off x="522224" y="2971799"/>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EA50E2DC-BB88-EA22-1717-A5A33F24E8C8}"/>
                </a:ext>
              </a:extLst>
            </p:cNvPr>
            <p:cNvSpPr/>
            <p:nvPr/>
          </p:nvSpPr>
          <p:spPr>
            <a:xfrm>
              <a:off x="522224" y="4645150"/>
              <a:ext cx="4040632"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DBEE36DB-B1D3-32A2-8340-CDF265F871F9}"/>
                </a:ext>
              </a:extLst>
            </p:cNvPr>
            <p:cNvSpPr/>
            <p:nvPr/>
          </p:nvSpPr>
          <p:spPr>
            <a:xfrm>
              <a:off x="4992624" y="1298448"/>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F3ADE936-382E-9253-B75B-3CC295782528}"/>
                </a:ext>
              </a:extLst>
            </p:cNvPr>
            <p:cNvSpPr/>
            <p:nvPr/>
          </p:nvSpPr>
          <p:spPr>
            <a:xfrm>
              <a:off x="4992624" y="2971799"/>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2AFB9CE9-23A8-BD1E-362A-155655DCACC5}"/>
                </a:ext>
              </a:extLst>
            </p:cNvPr>
            <p:cNvSpPr/>
            <p:nvPr/>
          </p:nvSpPr>
          <p:spPr>
            <a:xfrm>
              <a:off x="4992624" y="4645150"/>
              <a:ext cx="6409944" cy="1472186"/>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1CE297E-6DA6-5FD3-F562-209D9A08FCCD}"/>
                </a:ext>
              </a:extLst>
            </p:cNvPr>
            <p:cNvSpPr txBox="1"/>
            <p:nvPr/>
          </p:nvSpPr>
          <p:spPr>
            <a:xfrm>
              <a:off x="965760" y="4990605"/>
              <a:ext cx="3395206" cy="646331"/>
            </a:xfrm>
            <a:prstGeom prst="rect">
              <a:avLst/>
            </a:prstGeom>
            <a:noFill/>
          </p:spPr>
          <p:txBody>
            <a:bodyPr wrap="square" rtlCol="0">
              <a:spAutoFit/>
            </a:bodyPr>
            <a:lstStyle/>
            <a:p>
              <a:pPr algn="ctr"/>
              <a:endParaRPr lang="en-GB" sz="3600" b="1" dirty="0"/>
            </a:p>
          </p:txBody>
        </p:sp>
        <p:sp>
          <p:nvSpPr>
            <p:cNvPr id="12" name="TextBox 11">
              <a:extLst>
                <a:ext uri="{FF2B5EF4-FFF2-40B4-BE49-F238E27FC236}">
                  <a16:creationId xmlns:a16="http://schemas.microsoft.com/office/drawing/2014/main" id="{5848DE32-0E79-3FF8-5CF8-57C9FF9F1210}"/>
                </a:ext>
              </a:extLst>
            </p:cNvPr>
            <p:cNvSpPr txBox="1"/>
            <p:nvPr/>
          </p:nvSpPr>
          <p:spPr>
            <a:xfrm>
              <a:off x="5409970" y="5082937"/>
              <a:ext cx="6409944" cy="461665"/>
            </a:xfrm>
            <a:prstGeom prst="rect">
              <a:avLst/>
            </a:prstGeom>
            <a:noFill/>
          </p:spPr>
          <p:txBody>
            <a:bodyPr wrap="square" rtlCol="0">
              <a:spAutoFit/>
            </a:bodyPr>
            <a:lstStyle/>
            <a:p>
              <a:r>
                <a:rPr lang="en-GB" sz="2400" dirty="0"/>
                <a:t>Hindu worship</a:t>
              </a:r>
            </a:p>
          </p:txBody>
        </p:sp>
      </p:grpSp>
      <p:sp>
        <p:nvSpPr>
          <p:cNvPr id="14" name="TextBox 13">
            <a:extLst>
              <a:ext uri="{FF2B5EF4-FFF2-40B4-BE49-F238E27FC236}">
                <a16:creationId xmlns:a16="http://schemas.microsoft.com/office/drawing/2014/main" id="{933484E0-4B86-5D4C-CC50-488F69016653}"/>
              </a:ext>
            </a:extLst>
          </p:cNvPr>
          <p:cNvSpPr txBox="1"/>
          <p:nvPr/>
        </p:nvSpPr>
        <p:spPr>
          <a:xfrm>
            <a:off x="554182" y="1622106"/>
            <a:ext cx="4142278" cy="646331"/>
          </a:xfrm>
          <a:prstGeom prst="rect">
            <a:avLst/>
          </a:prstGeom>
          <a:noFill/>
        </p:spPr>
        <p:txBody>
          <a:bodyPr wrap="square" rtlCol="0">
            <a:spAutoFit/>
          </a:bodyPr>
          <a:lstStyle/>
          <a:p>
            <a:pPr algn="ctr"/>
            <a:r>
              <a:rPr lang="en-GB" sz="3600" b="1" dirty="0"/>
              <a:t>Hindu</a:t>
            </a:r>
          </a:p>
        </p:txBody>
      </p:sp>
      <p:sp>
        <p:nvSpPr>
          <p:cNvPr id="15" name="TextBox 14"/>
          <p:cNvSpPr txBox="1"/>
          <p:nvPr/>
        </p:nvSpPr>
        <p:spPr>
          <a:xfrm>
            <a:off x="5543574" y="1619335"/>
            <a:ext cx="5821112" cy="830997"/>
          </a:xfrm>
          <a:prstGeom prst="rect">
            <a:avLst/>
          </a:prstGeom>
          <a:noFill/>
        </p:spPr>
        <p:txBody>
          <a:bodyPr wrap="square" rtlCol="0">
            <a:spAutoFit/>
          </a:bodyPr>
          <a:lstStyle/>
          <a:p>
            <a:r>
              <a:rPr lang="en-GB" sz="2400" kern="0" dirty="0">
                <a:solidFill>
                  <a:srgbClr val="000000"/>
                </a:solidFill>
                <a:ea typeface="Trebuchet MS"/>
                <a:cs typeface="Trebuchet MS"/>
                <a:sym typeface="Trebuchet MS"/>
              </a:rPr>
              <a:t>someone who follows the teachings of Hindu Dharma</a:t>
            </a:r>
            <a:endParaRPr lang="en-GB" sz="2400" dirty="0"/>
          </a:p>
        </p:txBody>
      </p:sp>
      <p:sp>
        <p:nvSpPr>
          <p:cNvPr id="4" name="TextBox 3"/>
          <p:cNvSpPr txBox="1"/>
          <p:nvPr/>
        </p:nvSpPr>
        <p:spPr>
          <a:xfrm>
            <a:off x="2042375" y="4900411"/>
            <a:ext cx="2784763" cy="646331"/>
          </a:xfrm>
          <a:prstGeom prst="rect">
            <a:avLst/>
          </a:prstGeom>
          <a:noFill/>
        </p:spPr>
        <p:txBody>
          <a:bodyPr wrap="square" rtlCol="0">
            <a:spAutoFit/>
          </a:bodyPr>
          <a:lstStyle/>
          <a:p>
            <a:r>
              <a:rPr lang="en-GB" sz="3600" b="1" dirty="0"/>
              <a:t>puja</a:t>
            </a:r>
          </a:p>
        </p:txBody>
      </p:sp>
      <p:sp>
        <p:nvSpPr>
          <p:cNvPr id="6" name="TextBox 5"/>
          <p:cNvSpPr txBox="1"/>
          <p:nvPr/>
        </p:nvSpPr>
        <p:spPr>
          <a:xfrm>
            <a:off x="1881922" y="3295476"/>
            <a:ext cx="2945216" cy="646331"/>
          </a:xfrm>
          <a:prstGeom prst="rect">
            <a:avLst/>
          </a:prstGeom>
          <a:noFill/>
        </p:spPr>
        <p:txBody>
          <a:bodyPr wrap="square" rtlCol="0">
            <a:spAutoFit/>
          </a:bodyPr>
          <a:lstStyle/>
          <a:p>
            <a:r>
              <a:rPr lang="en-GB" sz="3600" b="1" dirty="0"/>
              <a:t>shrine</a:t>
            </a:r>
          </a:p>
        </p:txBody>
      </p:sp>
      <p:sp>
        <p:nvSpPr>
          <p:cNvPr id="16" name="TextBox 15"/>
          <p:cNvSpPr txBox="1"/>
          <p:nvPr/>
        </p:nvSpPr>
        <p:spPr>
          <a:xfrm>
            <a:off x="5543574" y="3203142"/>
            <a:ext cx="5472545" cy="830997"/>
          </a:xfrm>
          <a:prstGeom prst="rect">
            <a:avLst/>
          </a:prstGeom>
          <a:noFill/>
        </p:spPr>
        <p:txBody>
          <a:bodyPr wrap="square" rtlCol="0">
            <a:spAutoFit/>
          </a:bodyPr>
          <a:lstStyle/>
          <a:p>
            <a:r>
              <a:rPr lang="en-GB" sz="2400" dirty="0"/>
              <a:t>sacred or holy place where people can go to reflect or pray</a:t>
            </a:r>
          </a:p>
        </p:txBody>
      </p:sp>
    </p:spTree>
    <p:extLst>
      <p:ext uri="{BB962C8B-B14F-4D97-AF65-F5344CB8AC3E}">
        <p14:creationId xmlns:p14="http://schemas.microsoft.com/office/powerpoint/2010/main" val="42489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389B-20F6-4ADE-9D9E-1DBA5641BE4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Tenorite"/>
                <a:ea typeface="+mj-ea"/>
                <a:cs typeface="+mj-cs"/>
              </a:rPr>
              <a:t>What do we already know about </a:t>
            </a:r>
            <a:br>
              <a:rPr kumimoji="0" lang="en-GB" sz="4000" b="1" i="0" u="none" strike="noStrike" kern="1200" cap="none" spc="0" normalizeH="0" baseline="0" noProof="0" dirty="0">
                <a:ln>
                  <a:noFill/>
                </a:ln>
                <a:solidFill>
                  <a:prstClr val="black"/>
                </a:solidFill>
                <a:effectLst/>
                <a:uLnTx/>
                <a:uFillTx/>
                <a:latin typeface="Tenorite"/>
                <a:ea typeface="+mj-ea"/>
                <a:cs typeface="+mj-cs"/>
              </a:rPr>
            </a:br>
            <a:r>
              <a:rPr kumimoji="0" lang="en-GB" sz="4000" b="1" i="0" u="none" strike="noStrike" kern="1200" cap="none" spc="0" normalizeH="0" baseline="0" noProof="0" dirty="0">
                <a:ln>
                  <a:noFill/>
                </a:ln>
                <a:solidFill>
                  <a:prstClr val="black"/>
                </a:solidFill>
                <a:effectLst/>
                <a:uLnTx/>
                <a:uFillTx/>
                <a:latin typeface="Tenorite"/>
                <a:ea typeface="+mj-ea"/>
                <a:cs typeface="+mj-cs"/>
              </a:rPr>
              <a:t>how and why people pray? </a:t>
            </a:r>
          </a:p>
        </p:txBody>
      </p:sp>
      <p:sp>
        <p:nvSpPr>
          <p:cNvPr id="6" name="TextBox 5">
            <a:extLst>
              <a:ext uri="{FF2B5EF4-FFF2-40B4-BE49-F238E27FC236}">
                <a16:creationId xmlns:a16="http://schemas.microsoft.com/office/drawing/2014/main" id="{23E7EFC0-B083-4F23-BB22-2F21A859CFED}"/>
              </a:ext>
            </a:extLst>
          </p:cNvPr>
          <p:cNvSpPr txBox="1"/>
          <p:nvPr/>
        </p:nvSpPr>
        <p:spPr>
          <a:xfrm>
            <a:off x="4496092" y="1975747"/>
            <a:ext cx="6857708" cy="1326197"/>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enorite"/>
                <a:ea typeface="+mn-ea"/>
                <a:cs typeface="+mn-cs"/>
              </a:rPr>
              <a:t>Say something about each of these pictures.</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enorite"/>
              <a:ea typeface="+mn-ea"/>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sz="2400" dirty="0">
                <a:solidFill>
                  <a:prstClr val="black"/>
                </a:solidFill>
                <a:latin typeface="Tenorite"/>
              </a:rPr>
              <a:t>Can you match them with the correct faith?</a:t>
            </a:r>
            <a:endParaRPr kumimoji="0" lang="en-GB" sz="2400" b="0" i="0" u="none" strike="noStrike" kern="1200" cap="none" spc="0" normalizeH="0" baseline="0" noProof="0" dirty="0">
              <a:ln>
                <a:noFill/>
              </a:ln>
              <a:solidFill>
                <a:prstClr val="black"/>
              </a:solidFill>
              <a:effectLst/>
              <a:uLnTx/>
              <a:uFillTx/>
              <a:latin typeface="Tenorite"/>
              <a:ea typeface="+mn-ea"/>
              <a:cs typeface="+mn-cs"/>
            </a:endParaRPr>
          </a:p>
        </p:txBody>
      </p:sp>
      <p:pic>
        <p:nvPicPr>
          <p:cNvPr id="11" name="Picture 10"/>
          <p:cNvPicPr>
            <a:picLocks noChangeAspect="1"/>
          </p:cNvPicPr>
          <p:nvPr/>
        </p:nvPicPr>
        <p:blipFill>
          <a:blip r:embed="rId3"/>
          <a:stretch>
            <a:fillRect/>
          </a:stretch>
        </p:blipFill>
        <p:spPr>
          <a:xfrm>
            <a:off x="838200" y="3620444"/>
            <a:ext cx="2648761" cy="2537708"/>
          </a:xfrm>
          <a:prstGeom prst="rect">
            <a:avLst/>
          </a:prstGeom>
        </p:spPr>
      </p:pic>
      <p:pic>
        <p:nvPicPr>
          <p:cNvPr id="4" name="Picture 3" descr="A small gold statue of a buddha&#10;&#10;Description automatically generated">
            <a:extLst>
              <a:ext uri="{FF2B5EF4-FFF2-40B4-BE49-F238E27FC236}">
                <a16:creationId xmlns:a16="http://schemas.microsoft.com/office/drawing/2014/main" id="{D3B5C472-9B75-6C05-6145-7C3F781632D5}"/>
              </a:ext>
            </a:extLst>
          </p:cNvPr>
          <p:cNvPicPr>
            <a:picLocks noChangeAspect="1"/>
          </p:cNvPicPr>
          <p:nvPr/>
        </p:nvPicPr>
        <p:blipFill>
          <a:blip r:embed="rId4">
            <a:extLst>
              <a:ext uri="{28A0092B-C50C-407E-A947-70E740481C1C}">
                <a14:useLocalDpi xmlns:a14="http://schemas.microsoft.com/office/drawing/2010/main" val="0"/>
              </a:ext>
            </a:extLst>
          </a:blip>
          <a:srcRect l="21740" r="22564"/>
          <a:stretch/>
        </p:blipFill>
        <p:spPr>
          <a:xfrm>
            <a:off x="9220200" y="3587004"/>
            <a:ext cx="2133600" cy="2537709"/>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pic>
        <p:nvPicPr>
          <p:cNvPr id="5" name="Picture 4" descr="Sikh Candlelight Prayer Ceremony | Sikh Candlelight Prayer C… | Flickr">
            <a:extLst>
              <a:ext uri="{FF2B5EF4-FFF2-40B4-BE49-F238E27FC236}">
                <a16:creationId xmlns:a16="http://schemas.microsoft.com/office/drawing/2014/main" id="{FD5C1292-D10E-2343-B4EE-E294F3D3E0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5321" y="3999083"/>
            <a:ext cx="3243359" cy="2159069"/>
          </a:xfrm>
          <a:prstGeom prst="roundRect">
            <a:avLst>
              <a:gd name="adj" fmla="val 8594"/>
            </a:avLst>
          </a:prstGeom>
          <a:solidFill>
            <a:srgbClr val="FFFFFF">
              <a:shade val="85000"/>
            </a:srgbClr>
          </a:solidFill>
          <a:ln>
            <a:noFill/>
          </a:ln>
          <a:effectLst/>
        </p:spPr>
      </p:pic>
      <p:pic>
        <p:nvPicPr>
          <p:cNvPr id="7" name="Picture 6" descr="Hands Open Candle · Free photo on Pixabay">
            <a:extLst>
              <a:ext uri="{FF2B5EF4-FFF2-40B4-BE49-F238E27FC236}">
                <a16:creationId xmlns:a16="http://schemas.microsoft.com/office/drawing/2014/main" id="{AF254FA0-4EC0-387F-786F-C23783CF3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457" y="1561939"/>
            <a:ext cx="3048264" cy="186706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2758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145" y="427612"/>
            <a:ext cx="10515600" cy="1325563"/>
          </a:xfrm>
        </p:spPr>
        <p:txBody>
          <a:bodyPr>
            <a:normAutofit fontScale="90000"/>
          </a:bodyPr>
          <a:lstStyle/>
          <a:p>
            <a:r>
              <a:rPr lang="en-GB" b="1" dirty="0"/>
              <a:t>Introduction</a:t>
            </a:r>
            <a:br>
              <a:rPr lang="en-GB" dirty="0"/>
            </a:br>
            <a:br>
              <a:rPr lang="en-GB" dirty="0"/>
            </a:br>
            <a:endParaRPr lang="en-GB" dirty="0"/>
          </a:p>
        </p:txBody>
      </p:sp>
      <p:sp>
        <p:nvSpPr>
          <p:cNvPr id="5" name="TextBox 4"/>
          <p:cNvSpPr txBox="1"/>
          <p:nvPr/>
        </p:nvSpPr>
        <p:spPr>
          <a:xfrm>
            <a:off x="928256" y="1468582"/>
            <a:ext cx="10436430" cy="5509200"/>
          </a:xfrm>
          <a:prstGeom prst="rect">
            <a:avLst/>
          </a:prstGeom>
          <a:noFill/>
        </p:spPr>
        <p:txBody>
          <a:bodyPr wrap="square" rtlCol="0">
            <a:spAutoFit/>
          </a:bodyPr>
          <a:lstStyle/>
          <a:p>
            <a:r>
              <a:rPr lang="en-GB" sz="3200" dirty="0"/>
              <a:t>Can you think of a place at home that is special to you and your family?</a:t>
            </a:r>
          </a:p>
          <a:p>
            <a:endParaRPr lang="en-GB" sz="3200" dirty="0"/>
          </a:p>
          <a:p>
            <a:r>
              <a:rPr lang="en-GB" sz="3200" dirty="0"/>
              <a:t>Why is it special? </a:t>
            </a:r>
          </a:p>
          <a:p>
            <a:endParaRPr lang="en-GB" sz="3200" dirty="0"/>
          </a:p>
          <a:p>
            <a:r>
              <a:rPr lang="en-GB" sz="3200" dirty="0"/>
              <a:t>Where would you go if you </a:t>
            </a:r>
          </a:p>
          <a:p>
            <a:r>
              <a:rPr lang="en-GB" sz="3200" dirty="0"/>
              <a:t>want to be quiet or think?</a:t>
            </a:r>
          </a:p>
          <a:p>
            <a:endParaRPr lang="en-GB" sz="3200" dirty="0"/>
          </a:p>
          <a:p>
            <a:r>
              <a:rPr lang="en-GB" sz="3200" dirty="0"/>
              <a:t>How does this place help you do this?</a:t>
            </a:r>
          </a:p>
          <a:p>
            <a:endParaRPr lang="en-GB" sz="3200" dirty="0"/>
          </a:p>
          <a:p>
            <a:r>
              <a:rPr lang="en-GB" sz="3200" dirty="0"/>
              <a:t> </a:t>
            </a:r>
          </a:p>
        </p:txBody>
      </p:sp>
      <p:pic>
        <p:nvPicPr>
          <p:cNvPr id="4" name="Picture 3" descr="A child sitting in a park&#10;&#10;Description automatically generated">
            <a:extLst>
              <a:ext uri="{FF2B5EF4-FFF2-40B4-BE49-F238E27FC236}">
                <a16:creationId xmlns:a16="http://schemas.microsoft.com/office/drawing/2014/main" id="{155F373A-DE9B-9BFF-5251-2CE62CD8A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140" y="2223584"/>
            <a:ext cx="4202918" cy="3165834"/>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28246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EE1"/>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8a71cac-33ef-4c8f-ad1f-53af270805c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E1A552700934BA56E31BC8E5FAD15" ma:contentTypeVersion="18" ma:contentTypeDescription="Create a new document." ma:contentTypeScope="" ma:versionID="0edd12d5cab388b163170af307d9ea09">
  <xsd:schema xmlns:xsd="http://www.w3.org/2001/XMLSchema" xmlns:xs="http://www.w3.org/2001/XMLSchema" xmlns:p="http://schemas.microsoft.com/office/2006/metadata/properties" xmlns:ns3="028e3ce2-17dd-4777-bb99-4144c7cfa91c" xmlns:ns4="e8a71cac-33ef-4c8f-ad1f-53af270805c5" targetNamespace="http://schemas.microsoft.com/office/2006/metadata/properties" ma:root="true" ma:fieldsID="dc6c3c44bd60889ba9a4bfe1c89699cd" ns3:_="" ns4:_="">
    <xsd:import namespace="028e3ce2-17dd-4777-bb99-4144c7cfa91c"/>
    <xsd:import namespace="e8a71cac-33ef-4c8f-ad1f-53af270805c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e3ce2-17dd-4777-bb99-4144c7cfa9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a71cac-33ef-4c8f-ad1f-53af270805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53DF5-6F3D-4F97-95DC-0EA927B0B091}">
  <ds:schemaRefs>
    <ds:schemaRef ds:uri="http://schemas.microsoft.com/sharepoint/v3/contenttype/forms"/>
  </ds:schemaRefs>
</ds:datastoreItem>
</file>

<file path=customXml/itemProps2.xml><?xml version="1.0" encoding="utf-8"?>
<ds:datastoreItem xmlns:ds="http://schemas.openxmlformats.org/officeDocument/2006/customXml" ds:itemID="{19760354-7613-4FA1-91C8-DEDE5E1C52B1}">
  <ds:schemaRefs>
    <ds:schemaRef ds:uri="http://schemas.microsoft.com/office/2006/metadata/properties"/>
    <ds:schemaRef ds:uri="028e3ce2-17dd-4777-bb99-4144c7cfa91c"/>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e8a71cac-33ef-4c8f-ad1f-53af270805c5"/>
    <ds:schemaRef ds:uri="http://www.w3.org/XML/1998/namespace"/>
  </ds:schemaRefs>
</ds:datastoreItem>
</file>

<file path=customXml/itemProps3.xml><?xml version="1.0" encoding="utf-8"?>
<ds:datastoreItem xmlns:ds="http://schemas.openxmlformats.org/officeDocument/2006/customXml" ds:itemID="{703E0C31-F579-4863-ABC7-18339699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e3ce2-17dd-4777-bb99-4144c7cfa91c"/>
    <ds:schemaRef ds:uri="e8a71cac-33ef-4c8f-ad1f-53af27080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2234</TotalTime>
  <Words>1592</Words>
  <Application>Microsoft Office PowerPoint</Application>
  <PresentationFormat>Widescreen</PresentationFormat>
  <Paragraphs>206</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Aptos</vt:lpstr>
      <vt:lpstr>Arial</vt:lpstr>
      <vt:lpstr>Calibri</vt:lpstr>
      <vt:lpstr>Symbol</vt:lpstr>
      <vt:lpstr>Tenorite</vt:lpstr>
      <vt:lpstr>Trebuchet MS</vt:lpstr>
      <vt:lpstr>Office Theme</vt:lpstr>
      <vt:lpstr>PowerPoint Presentation</vt:lpstr>
      <vt:lpstr>PowerPoint Presentation</vt:lpstr>
      <vt:lpstr>PowerPoint Presentation</vt:lpstr>
      <vt:lpstr>How do Hindus pray at home and at the mandir?</vt:lpstr>
      <vt:lpstr>PowerPoint Presentation</vt:lpstr>
      <vt:lpstr>Learning objectives</vt:lpstr>
      <vt:lpstr>Key Words</vt:lpstr>
      <vt:lpstr>PowerPoint Presentation</vt:lpstr>
      <vt:lpstr>Introduction  </vt:lpstr>
      <vt:lpstr> </vt:lpstr>
      <vt:lpstr> </vt:lpstr>
      <vt:lpstr> </vt:lpstr>
      <vt:lpstr>Puja</vt:lpstr>
      <vt:lpstr>PowerPoint Presentation</vt:lpstr>
      <vt:lpstr>PowerPoint Presentation</vt:lpstr>
      <vt:lpstr>Objects used in puja</vt:lpstr>
      <vt:lpstr>Objects used in puja</vt:lpstr>
      <vt:lpstr> </vt:lpstr>
      <vt:lpstr> </vt:lpstr>
      <vt:lpstr> </vt:lpstr>
      <vt:lpstr> </vt:lpstr>
      <vt:lpstr> </vt:lpstr>
      <vt:lpstr>PowerPoint Presentation</vt:lpstr>
      <vt:lpstr>Learning summary</vt:lpstr>
      <vt:lpstr>What have we learned today? Brain Dump</vt:lpstr>
      <vt:lpstr>Time to think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Master Slides</dc:title>
  <dc:creator>Jake Womack</dc:creator>
  <cp:lastModifiedBy>i ross</cp:lastModifiedBy>
  <cp:revision>286</cp:revision>
  <dcterms:created xsi:type="dcterms:W3CDTF">2024-04-22T20:46:07Z</dcterms:created>
  <dcterms:modified xsi:type="dcterms:W3CDTF">2025-03-11T15:32:38Z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0x010100D16E1A552700934BA56E31BC8E5FAD15</vt:lpwstr>
  </property>
</Properties>
</file>