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5"/>
  </p:notesMasterIdLst>
  <p:sldIdLst>
    <p:sldId id="341" r:id="rId3"/>
    <p:sldId id="257" r:id="rId4"/>
    <p:sldId id="325" r:id="rId5"/>
    <p:sldId id="293" r:id="rId6"/>
    <p:sldId id="346" r:id="rId7"/>
    <p:sldId id="260" r:id="rId8"/>
    <p:sldId id="261" r:id="rId9"/>
    <p:sldId id="336" r:id="rId10"/>
    <p:sldId id="337" r:id="rId11"/>
    <p:sldId id="331" r:id="rId12"/>
    <p:sldId id="338" r:id="rId13"/>
    <p:sldId id="339" r:id="rId14"/>
    <p:sldId id="333" r:id="rId15"/>
    <p:sldId id="334" r:id="rId16"/>
    <p:sldId id="332" r:id="rId17"/>
    <p:sldId id="299" r:id="rId18"/>
    <p:sldId id="330" r:id="rId19"/>
    <p:sldId id="265" r:id="rId20"/>
    <p:sldId id="321" r:id="rId21"/>
    <p:sldId id="335" r:id="rId22"/>
    <p:sldId id="26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42D528-E344-A55B-4A28-0FE2103F4083}" name="Guest User" initials="GU" userId="S::urn:spo:anon#1bb5fccbf643a2aa97a9be356124f7f0b8b44b848e08672c20f7a5f4300b23fb::" providerId="AD"/>
  <p188:author id="{E6B1F22E-6BF4-164C-F104-4BCBF8621ED4}" name="Dawn Crowther" initials="DC" userId="S::dcrowther@moorside.calderdale.sch.uk::91c7bfe2-ece7-4bd6-8c10-8afe049615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FFF0D1"/>
    <a:srgbClr val="FFE6B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16095-C35B-488D-853C-7A471952115B}"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45983-6154-483F-9FF6-9E55FE948AF9}" type="slidenum">
              <a:rPr lang="en-GB" smtClean="0"/>
              <a:t>‹#›</a:t>
            </a:fld>
            <a:endParaRPr lang="en-GB"/>
          </a:p>
        </p:txBody>
      </p:sp>
    </p:spTree>
    <p:extLst>
      <p:ext uri="{BB962C8B-B14F-4D97-AF65-F5344CB8AC3E}">
        <p14:creationId xmlns:p14="http://schemas.microsoft.com/office/powerpoint/2010/main" val="78000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sitmymosque.org/wp-content/uploads/2021/06/VMM_360TourGuideProfile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sitmymosque.org/wp-content/uploads/2021/06/VMM_360TourGuideProfile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sitmymosque.org/wp-content/uploads/2021/06/VMM_360TourGuideProfile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sitmymosque.org/wp-content/uploads/2021/06/VMM_360TourGuideProfile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360virtualtour.co/portfolio/visit-my-mosque-virtual-tours-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45983-6154-483F-9FF6-9E55FE948AF9}" type="slidenum">
              <a:rPr lang="en-GB" smtClean="0"/>
              <a:t>4</a:t>
            </a:fld>
            <a:endParaRPr lang="en-GB"/>
          </a:p>
        </p:txBody>
      </p:sp>
    </p:spTree>
    <p:extLst>
      <p:ext uri="{BB962C8B-B14F-4D97-AF65-F5344CB8AC3E}">
        <p14:creationId xmlns:p14="http://schemas.microsoft.com/office/powerpoint/2010/main" val="107817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Select an adult- led task. If you are visiting a mosque, the first activity provides follow- up.</a:t>
            </a:r>
            <a:endParaRPr lang="en-GB"/>
          </a:p>
        </p:txBody>
      </p:sp>
      <p:sp>
        <p:nvSpPr>
          <p:cNvPr id="4" name="Slide Number Placeholder 3"/>
          <p:cNvSpPr>
            <a:spLocks noGrp="1"/>
          </p:cNvSpPr>
          <p:nvPr>
            <p:ph type="sldNum" sz="quarter" idx="5"/>
          </p:nvPr>
        </p:nvSpPr>
        <p:spPr/>
        <p:txBody>
          <a:bodyPr/>
          <a:lstStyle/>
          <a:p>
            <a:fld id="{1AD45983-6154-483F-9FF6-9E55FE948AF9}" type="slidenum">
              <a:rPr lang="en-GB" smtClean="0"/>
              <a:t>16</a:t>
            </a:fld>
            <a:endParaRPr lang="en-GB"/>
          </a:p>
        </p:txBody>
      </p:sp>
    </p:spTree>
    <p:extLst>
      <p:ext uri="{BB962C8B-B14F-4D97-AF65-F5344CB8AC3E}">
        <p14:creationId xmlns:p14="http://schemas.microsoft.com/office/powerpoint/2010/main" val="413696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Select at least one independent task for provision.</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91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Encourage the children to notice similarities and differences between the mosques. You could add pictures of the mosque you have visited here.</a:t>
            </a:r>
            <a:endParaRPr lang="en-GB"/>
          </a:p>
        </p:txBody>
      </p:sp>
      <p:sp>
        <p:nvSpPr>
          <p:cNvPr id="4" name="Slide Number Placeholder 3"/>
          <p:cNvSpPr>
            <a:spLocks noGrp="1"/>
          </p:cNvSpPr>
          <p:nvPr>
            <p:ph type="sldNum" sz="quarter" idx="5"/>
          </p:nvPr>
        </p:nvSpPr>
        <p:spPr/>
        <p:txBody>
          <a:bodyPr/>
          <a:lstStyle/>
          <a:p>
            <a:fld id="{1AD45983-6154-483F-9FF6-9E55FE948AF9}" type="slidenum">
              <a:rPr lang="en-GB" smtClean="0"/>
              <a:t>19</a:t>
            </a:fld>
            <a:endParaRPr lang="en-GB"/>
          </a:p>
        </p:txBody>
      </p:sp>
    </p:spTree>
    <p:extLst>
      <p:ext uri="{BB962C8B-B14F-4D97-AF65-F5344CB8AC3E}">
        <p14:creationId xmlns:p14="http://schemas.microsoft.com/office/powerpoint/2010/main" val="44039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Repeat the activity looking at interior views and discussing special objects. Again, you could use photographs from the mosque you have visited.</a:t>
            </a:r>
            <a:endParaRPr lang="en-GB"/>
          </a:p>
        </p:txBody>
      </p:sp>
      <p:sp>
        <p:nvSpPr>
          <p:cNvPr id="4" name="Slide Number Placeholder 3"/>
          <p:cNvSpPr>
            <a:spLocks noGrp="1"/>
          </p:cNvSpPr>
          <p:nvPr>
            <p:ph type="sldNum" sz="quarter" idx="5"/>
          </p:nvPr>
        </p:nvSpPr>
        <p:spPr/>
        <p:txBody>
          <a:bodyPr/>
          <a:lstStyle/>
          <a:p>
            <a:fld id="{1AD45983-6154-483F-9FF6-9E55FE948AF9}" type="slidenum">
              <a:rPr lang="en-GB" smtClean="0"/>
              <a:t>20</a:t>
            </a:fld>
            <a:endParaRPr lang="en-GB"/>
          </a:p>
        </p:txBody>
      </p:sp>
    </p:spTree>
    <p:extLst>
      <p:ext uri="{BB962C8B-B14F-4D97-AF65-F5344CB8AC3E}">
        <p14:creationId xmlns:p14="http://schemas.microsoft.com/office/powerpoint/2010/main" val="266950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Listen to the call to prayer in Arabic. What might it mean? Explain that it means “Come to God. Come to Prayer. There is only one God”. This tells Muslims it is time to pray. Link to church bells calling people to church.</a:t>
            </a:r>
            <a:endParaRPr lang="en-US" dirty="0"/>
          </a:p>
        </p:txBody>
      </p:sp>
      <p:sp>
        <p:nvSpPr>
          <p:cNvPr id="4" name="Slide Number Placeholder 3"/>
          <p:cNvSpPr>
            <a:spLocks noGrp="1"/>
          </p:cNvSpPr>
          <p:nvPr>
            <p:ph type="sldNum" sz="quarter" idx="5"/>
          </p:nvPr>
        </p:nvSpPr>
        <p:spPr/>
        <p:txBody>
          <a:bodyPr/>
          <a:lstStyle/>
          <a:p>
            <a:fld id="{1AD45983-6154-483F-9FF6-9E55FE948AF9}" type="slidenum">
              <a:rPr lang="en-GB" smtClean="0"/>
              <a:t>21</a:t>
            </a:fld>
            <a:endParaRPr lang="en-GB"/>
          </a:p>
        </p:txBody>
      </p:sp>
    </p:spTree>
    <p:extLst>
      <p:ext uri="{BB962C8B-B14F-4D97-AF65-F5344CB8AC3E}">
        <p14:creationId xmlns:p14="http://schemas.microsoft.com/office/powerpoint/2010/main" val="9426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Can the children name a church as a special building for Christians? Encourage them to describe what is special about a church, thinking about the inside / outside and why it is special to Christians. You may want to return to the slides from session 3 to look back at interior views/ photographs of different churches. If you visited a church, use the photographs / videos taken and </a:t>
            </a:r>
            <a:r>
              <a:rPr lang="en-US" err="1">
                <a:ea typeface="Calibri"/>
                <a:cs typeface="Calibri"/>
              </a:rPr>
              <a:t>enourage</a:t>
            </a:r>
            <a:r>
              <a:rPr lang="en-US">
                <a:ea typeface="Calibri"/>
                <a:cs typeface="Calibri"/>
              </a:rPr>
              <a:t> children to describe how they felt during the visit. Some answers are on the next slide, the children will likely identify more.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2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Ideally, you would visit a local mosques as an introduction, focusing on the awe and wonder they inspire as you enter and walk around. Alternatively, you could explore a virtual tour such as </a:t>
            </a:r>
            <a:r>
              <a:rPr lang="en-US"/>
              <a:t>one of six mosques on </a:t>
            </a:r>
            <a:r>
              <a:rPr lang="en-US">
                <a:hlinkClick r:id="rId3"/>
              </a:rPr>
              <a:t>VMM_360TourGuideProfiles.pdf</a:t>
            </a:r>
            <a:r>
              <a:rPr lang="en-US"/>
              <a:t> (there are many virtual tours online so you could search for one local to you).</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Ideally, you would visit a local mosques as an introduction, focusing on the awe and wonder they inspire as you enter and walk around. Alternatively, you could explore a virtual tour such as one of six mosques on </a:t>
            </a:r>
            <a:r>
              <a:rPr lang="en-US">
                <a:hlinkClick r:id="rId3"/>
              </a:rPr>
              <a:t>VMM_360TourGuideProfiles.pdf</a:t>
            </a:r>
            <a:r>
              <a:rPr lang="en-US"/>
              <a:t> (there are many virtual tours online so you could search for one local to you).</a:t>
            </a:r>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89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Ideally, you would visit a local mosques as an introduction, focusing on the awe and wonder they inspire as you enter and walk around. Alternatively, you could explore a virtual tour such as one of six mosques on </a:t>
            </a:r>
            <a:r>
              <a:rPr lang="en-US">
                <a:hlinkClick r:id="rId3"/>
              </a:rPr>
              <a:t>VMM_360TourGuideProfiles.pdf</a:t>
            </a:r>
            <a:r>
              <a:rPr lang="en-US"/>
              <a:t> (there are many virtual tours online so you could search for one local to you).</a:t>
            </a:r>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66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Ideally, you would visit a local mosques as an introduction, focusing on the awe and wonder they inspire as you enter and walk around. Alternatively, you could explore a virtual tour such as one of six mosques on </a:t>
            </a:r>
            <a:r>
              <a:rPr lang="en-US">
                <a:hlinkClick r:id="rId3"/>
              </a:rPr>
              <a:t>VMM_360TourGuideProfiles.pdf</a:t>
            </a:r>
            <a:r>
              <a:rPr lang="en-US"/>
              <a:t> (there are many virtual tours online so you could search for one local to you).</a:t>
            </a:r>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80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children to talk about why they think some children like to go to church and what might make it a special place for them.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children to talk about why they think some children like to go to church and what might make it a special place for them.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90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Ideally, you would visit a local mosque as an introduction, focusing on the awe and wonder they inspire as you enter and walk around. Alternatively, you could explore a virtual tour such as </a:t>
            </a:r>
            <a:r>
              <a:rPr lang="en-US"/>
              <a:t>those on </a:t>
            </a:r>
            <a:r>
              <a:rPr lang="en-US">
                <a:hlinkClick r:id="rId3"/>
              </a:rPr>
              <a:t>Visit My Mosque Virtual Tours UK - 360 Virtual Tour Co.</a:t>
            </a:r>
            <a:r>
              <a:rPr lang="en-US"/>
              <a:t> (there are many virtual tours online so you could search for one local to you).</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5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E3D1-91A0-A3D7-D310-72CCC8CE45A1}"/>
              </a:ext>
            </a:extLst>
          </p:cNvPr>
          <p:cNvSpPr>
            <a:spLocks noGrp="1"/>
          </p:cNvSpPr>
          <p:nvPr>
            <p:ph type="ctrTitle"/>
          </p:nvPr>
        </p:nvSpPr>
        <p:spPr>
          <a:xfrm>
            <a:off x="838200" y="136525"/>
            <a:ext cx="10046898" cy="1034241"/>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05023E-6B25-9062-A7A8-488272BC1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1">
            <a:extLst>
              <a:ext uri="{FF2B5EF4-FFF2-40B4-BE49-F238E27FC236}">
                <a16:creationId xmlns:a16="http://schemas.microsoft.com/office/drawing/2014/main" id="{8CBEB3BB-A4C2-D9BB-2FC5-99042AA220B8}"/>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descr="A black background with a bird and text&#10;&#10;Description automatically generated">
            <a:extLst>
              <a:ext uri="{FF2B5EF4-FFF2-40B4-BE49-F238E27FC236}">
                <a16:creationId xmlns:a16="http://schemas.microsoft.com/office/drawing/2014/main" id="{C1AAC850-6A31-2818-0F62-73029BB69B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89" t="30020" r="32004" b="50377"/>
          <a:stretch/>
        </p:blipFill>
        <p:spPr>
          <a:xfrm>
            <a:off x="9377363" y="5995838"/>
            <a:ext cx="2814637" cy="862162"/>
          </a:xfrm>
          <a:prstGeom prst="rect">
            <a:avLst/>
          </a:prstGeom>
        </p:spPr>
      </p:pic>
      <p:sp>
        <p:nvSpPr>
          <p:cNvPr id="5" name="TextBox 15">
            <a:extLst>
              <a:ext uri="{FF2B5EF4-FFF2-40B4-BE49-F238E27FC236}">
                <a16:creationId xmlns:a16="http://schemas.microsoft.com/office/drawing/2014/main" id="{256F53BD-B166-5BB3-C570-0A6346CC6CAD}"/>
              </a:ext>
            </a:extLst>
          </p:cNvPr>
          <p:cNvSpPr txBox="1"/>
          <p:nvPr userDrawn="1"/>
        </p:nvSpPr>
        <p:spPr>
          <a:xfrm>
            <a:off x="4643437" y="6451128"/>
            <a:ext cx="290512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312673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193E-1493-FF13-21AF-99C081727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F3B08B-CA95-B37C-9D6E-3A837002B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5AE0BCE-C913-24FF-6DF6-9E08D3B704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0969C8A1-8E86-E8F8-805B-31C1013F19EF}"/>
              </a:ext>
            </a:extLst>
          </p:cNvPr>
          <p:cNvSpPr txBox="1"/>
          <p:nvPr userDrawn="1"/>
        </p:nvSpPr>
        <p:spPr>
          <a:xfrm>
            <a:off x="4643437" y="6575969"/>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03357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8C910-328E-1E47-C77A-44544F5AA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652DC2-5E1C-0B54-85C5-4313F0D38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D0DD4CF-5EE0-6BD2-C102-BFC67158CB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25ADCA50-E98F-9FAE-D2AB-AF28F6F6C2FB}"/>
              </a:ext>
            </a:extLst>
          </p:cNvPr>
          <p:cNvSpPr txBox="1"/>
          <p:nvPr userDrawn="1"/>
        </p:nvSpPr>
        <p:spPr>
          <a:xfrm>
            <a:off x="4643437" y="655871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423350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E3D1-91A0-A3D7-D310-72CCC8CE45A1}"/>
              </a:ext>
            </a:extLst>
          </p:cNvPr>
          <p:cNvSpPr>
            <a:spLocks noGrp="1"/>
          </p:cNvSpPr>
          <p:nvPr>
            <p:ph type="ctrTitle"/>
          </p:nvPr>
        </p:nvSpPr>
        <p:spPr>
          <a:xfrm>
            <a:off x="838200" y="136525"/>
            <a:ext cx="10046898" cy="1034241"/>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C05023E-6B25-9062-A7A8-488272BC1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Rectangle 1">
            <a:extLst>
              <a:ext uri="{FF2B5EF4-FFF2-40B4-BE49-F238E27FC236}">
                <a16:creationId xmlns:a16="http://schemas.microsoft.com/office/drawing/2014/main" id="{8CBEB3BB-A4C2-D9BB-2FC5-99042AA220B8}"/>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descr="A black background with a bird and text&#10;&#10;Description automatically generated">
            <a:extLst>
              <a:ext uri="{FF2B5EF4-FFF2-40B4-BE49-F238E27FC236}">
                <a16:creationId xmlns:a16="http://schemas.microsoft.com/office/drawing/2014/main" id="{C1AAC850-6A31-2818-0F62-73029BB69B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377363" y="5995838"/>
            <a:ext cx="2814637" cy="862162"/>
          </a:xfrm>
          <a:prstGeom prst="rect">
            <a:avLst/>
          </a:prstGeom>
        </p:spPr>
      </p:pic>
      <p:sp>
        <p:nvSpPr>
          <p:cNvPr id="5" name="TextBox 15">
            <a:extLst>
              <a:ext uri="{FF2B5EF4-FFF2-40B4-BE49-F238E27FC236}">
                <a16:creationId xmlns:a16="http://schemas.microsoft.com/office/drawing/2014/main" id="{256F53BD-B166-5BB3-C570-0A6346CC6CAD}"/>
              </a:ext>
            </a:extLst>
          </p:cNvPr>
          <p:cNvSpPr txBox="1"/>
          <p:nvPr userDrawn="1"/>
        </p:nvSpPr>
        <p:spPr>
          <a:xfrm>
            <a:off x="4643437" y="6451128"/>
            <a:ext cx="290512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205767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C485-FD6F-FB79-7A8C-9F3FB490A8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E0859-D830-02F8-8A5A-4D895290C3D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bird flying in the sky&#10;&#10;Description automatically generated">
            <a:extLst>
              <a:ext uri="{FF2B5EF4-FFF2-40B4-BE49-F238E27FC236}">
                <a16:creationId xmlns:a16="http://schemas.microsoft.com/office/drawing/2014/main" id="{6A57BD13-FC67-ACDB-F5AD-6450A74F96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247BD859-94CF-6FD8-76C1-ABE3B9BCEFDC}"/>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403910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6061-1BF0-E8FC-C570-0CE492C3640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1583A6B-F9AD-260C-2A55-7861931CBA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bird flying in the sky&#10;&#10;Description automatically generated">
            <a:extLst>
              <a:ext uri="{FF2B5EF4-FFF2-40B4-BE49-F238E27FC236}">
                <a16:creationId xmlns:a16="http://schemas.microsoft.com/office/drawing/2014/main" id="{E863CBFD-5DD8-E121-575E-5C795E1FB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AF4B7C1E-BBDA-9D72-AFC5-6DC51818450A}"/>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7343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E7B9-1F65-2F40-F467-CA5BC1A067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1F1AE-1941-F93D-C13F-45110B9C6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1F6414-F19C-12B1-ECCA-3E9B6A8DA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B824C6B4-2FB1-BE5D-A072-34EFD3D5D6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C4A2CD3F-AF63-D2C0-DA11-9B1869FB20DB}"/>
              </a:ext>
            </a:extLst>
          </p:cNvPr>
          <p:cNvSpPr txBox="1"/>
          <p:nvPr userDrawn="1"/>
        </p:nvSpPr>
        <p:spPr>
          <a:xfrm>
            <a:off x="4719637" y="6581001"/>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3570520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752-994C-90B7-06C8-DCE7EE84A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8E7B4-9342-F765-E870-AC155A495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CF37C-A557-9E82-C0E7-94BADC991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A6303-F643-53A3-920F-B974273FF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FA7A9-8C0A-CC58-180A-AED48274F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bird flying in the sky&#10;&#10;Description automatically generated">
            <a:extLst>
              <a:ext uri="{FF2B5EF4-FFF2-40B4-BE49-F238E27FC236}">
                <a16:creationId xmlns:a16="http://schemas.microsoft.com/office/drawing/2014/main" id="{6FE67456-ECBE-9E6B-A61D-DA3FC14130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11" name="TextBox 10">
            <a:extLst>
              <a:ext uri="{FF2B5EF4-FFF2-40B4-BE49-F238E27FC236}">
                <a16:creationId xmlns:a16="http://schemas.microsoft.com/office/drawing/2014/main" id="{17D8127D-3EE2-8140-3268-6A0847037BB9}"/>
              </a:ext>
            </a:extLst>
          </p:cNvPr>
          <p:cNvSpPr txBox="1"/>
          <p:nvPr userDrawn="1"/>
        </p:nvSpPr>
        <p:spPr>
          <a:xfrm>
            <a:off x="4719637" y="6524565"/>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532254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F68-508A-D0A4-2596-D46AC46AB19D}"/>
              </a:ext>
            </a:extLst>
          </p:cNvPr>
          <p:cNvSpPr>
            <a:spLocks noGrp="1"/>
          </p:cNvSpPr>
          <p:nvPr>
            <p:ph type="title"/>
          </p:nvPr>
        </p:nvSpPr>
        <p:spPr/>
        <p:txBody>
          <a:bodyPr/>
          <a:lstStyle/>
          <a:p>
            <a:r>
              <a:rPr lang="en-US"/>
              <a:t>Click to edit Master title style</a:t>
            </a:r>
            <a:endParaRPr lang="en-GB"/>
          </a:p>
        </p:txBody>
      </p:sp>
      <p:pic>
        <p:nvPicPr>
          <p:cNvPr id="6" name="Picture 5" descr="A bird flying in the sky&#10;&#10;Description automatically generated">
            <a:extLst>
              <a:ext uri="{FF2B5EF4-FFF2-40B4-BE49-F238E27FC236}">
                <a16:creationId xmlns:a16="http://schemas.microsoft.com/office/drawing/2014/main" id="{84A731BD-4AA6-5EBA-B5E4-99524B26C4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7" name="TextBox 6">
            <a:extLst>
              <a:ext uri="{FF2B5EF4-FFF2-40B4-BE49-F238E27FC236}">
                <a16:creationId xmlns:a16="http://schemas.microsoft.com/office/drawing/2014/main" id="{81EC7C6D-473B-EA78-D0E7-4987058D1E5C}"/>
              </a:ext>
            </a:extLst>
          </p:cNvPr>
          <p:cNvSpPr txBox="1"/>
          <p:nvPr userDrawn="1"/>
        </p:nvSpPr>
        <p:spPr>
          <a:xfrm>
            <a:off x="4643437" y="6492875"/>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21533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ird flying in the sky&#10;&#10;Description automatically generated">
            <a:extLst>
              <a:ext uri="{FF2B5EF4-FFF2-40B4-BE49-F238E27FC236}">
                <a16:creationId xmlns:a16="http://schemas.microsoft.com/office/drawing/2014/main" id="{2F38281D-21FB-FC69-041E-C9ACA921537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6" name="TextBox 5">
            <a:extLst>
              <a:ext uri="{FF2B5EF4-FFF2-40B4-BE49-F238E27FC236}">
                <a16:creationId xmlns:a16="http://schemas.microsoft.com/office/drawing/2014/main" id="{840EEAE2-F248-823D-B0D7-972DE9E44365}"/>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00943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DCC8-A0F7-3B3B-43DC-6CE10A43F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C629FD-A217-1856-452E-3643435B9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1354D-406E-64D1-8704-0EE22462C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197AC021-3A7A-C188-94DB-EDD3D53F13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523483F8-67BF-9054-EE55-35AB31BB8CC8}"/>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a:t>
            </a:r>
            <a:endParaRPr lang="en-GB" sz="1200" dirty="0"/>
          </a:p>
        </p:txBody>
      </p:sp>
    </p:spTree>
    <p:extLst>
      <p:ext uri="{BB962C8B-B14F-4D97-AF65-F5344CB8AC3E}">
        <p14:creationId xmlns:p14="http://schemas.microsoft.com/office/powerpoint/2010/main" val="323796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C485-FD6F-FB79-7A8C-9F3FB490A8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E0859-D830-02F8-8A5A-4D895290C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6A57BD13-FC67-ACDB-F5AD-6450A74F9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247BD859-94CF-6FD8-76C1-ABE3B9BCEFDC}"/>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9259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8129-F994-E810-349B-F485A6993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AF3342-5F9A-8728-2B2B-708B71F4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4E2837-FE73-DE38-09D4-F00388A4B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CA3FCFC2-2E28-4BF6-60D3-64E5D34EB57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FB85F3BC-2D43-1921-5489-B3572F8E7997}"/>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4088763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193E-1493-FF13-21AF-99C081727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F3B08B-CA95-B37C-9D6E-3A837002B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5AE0BCE-C913-24FF-6DF6-9E08D3B704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0969C8A1-8E86-E8F8-805B-31C1013F19EF}"/>
              </a:ext>
            </a:extLst>
          </p:cNvPr>
          <p:cNvSpPr txBox="1"/>
          <p:nvPr userDrawn="1"/>
        </p:nvSpPr>
        <p:spPr>
          <a:xfrm>
            <a:off x="4643437" y="6575969"/>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385961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8C910-328E-1E47-C77A-44544F5AA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652DC2-5E1C-0B54-85C5-4313F0D38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D0DD4CF-5EE0-6BD2-C102-BFC67158CB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25ADCA50-E98F-9FAE-D2AB-AF28F6F6C2FB}"/>
              </a:ext>
            </a:extLst>
          </p:cNvPr>
          <p:cNvSpPr txBox="1"/>
          <p:nvPr userDrawn="1"/>
        </p:nvSpPr>
        <p:spPr>
          <a:xfrm>
            <a:off x="4643437" y="655871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926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6061-1BF0-E8FC-C570-0CE492C36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583A6B-F9AD-260C-2A55-7861931CBA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bird flying in the sky&#10;&#10;Description automatically generated">
            <a:extLst>
              <a:ext uri="{FF2B5EF4-FFF2-40B4-BE49-F238E27FC236}">
                <a16:creationId xmlns:a16="http://schemas.microsoft.com/office/drawing/2014/main" id="{E863CBFD-5DD8-E121-575E-5C795E1FB4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AF4B7C1E-BBDA-9D72-AFC5-6DC51818450A}"/>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348865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E7B9-1F65-2F40-F467-CA5BC1A067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1F1AE-1941-F93D-C13F-45110B9C6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1F6414-F19C-12B1-ECCA-3E9B6A8DA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B824C6B4-2FB1-BE5D-A072-34EFD3D5D6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C4A2CD3F-AF63-D2C0-DA11-9B1869FB20DB}"/>
              </a:ext>
            </a:extLst>
          </p:cNvPr>
          <p:cNvSpPr txBox="1"/>
          <p:nvPr userDrawn="1"/>
        </p:nvSpPr>
        <p:spPr>
          <a:xfrm>
            <a:off x="4719637" y="6581001"/>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2197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752-994C-90B7-06C8-DCE7EE84A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8E7B4-9342-F765-E870-AC155A495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CF37C-A557-9E82-C0E7-94BADC991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A6303-F643-53A3-920F-B974273FF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FA7A9-8C0A-CC58-180A-AED48274F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bird flying in the sky&#10;&#10;Description automatically generated">
            <a:extLst>
              <a:ext uri="{FF2B5EF4-FFF2-40B4-BE49-F238E27FC236}">
                <a16:creationId xmlns:a16="http://schemas.microsoft.com/office/drawing/2014/main" id="{6FE67456-ECBE-9E6B-A61D-DA3FC14130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11" name="TextBox 10">
            <a:extLst>
              <a:ext uri="{FF2B5EF4-FFF2-40B4-BE49-F238E27FC236}">
                <a16:creationId xmlns:a16="http://schemas.microsoft.com/office/drawing/2014/main" id="{17D8127D-3EE2-8140-3268-6A0847037BB9}"/>
              </a:ext>
            </a:extLst>
          </p:cNvPr>
          <p:cNvSpPr txBox="1"/>
          <p:nvPr userDrawn="1"/>
        </p:nvSpPr>
        <p:spPr>
          <a:xfrm>
            <a:off x="4719637" y="6524565"/>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20330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F68-508A-D0A4-2596-D46AC46AB19D}"/>
              </a:ext>
            </a:extLst>
          </p:cNvPr>
          <p:cNvSpPr>
            <a:spLocks noGrp="1"/>
          </p:cNvSpPr>
          <p:nvPr>
            <p:ph type="title"/>
          </p:nvPr>
        </p:nvSpPr>
        <p:spPr/>
        <p:txBody>
          <a:bodyPr/>
          <a:lstStyle/>
          <a:p>
            <a:r>
              <a:rPr lang="en-US"/>
              <a:t>Click to edit Master title style</a:t>
            </a:r>
            <a:endParaRPr lang="en-GB"/>
          </a:p>
        </p:txBody>
      </p:sp>
      <p:pic>
        <p:nvPicPr>
          <p:cNvPr id="6" name="Picture 5" descr="A bird flying in the sky&#10;&#10;Description automatically generated">
            <a:extLst>
              <a:ext uri="{FF2B5EF4-FFF2-40B4-BE49-F238E27FC236}">
                <a16:creationId xmlns:a16="http://schemas.microsoft.com/office/drawing/2014/main" id="{84A731BD-4AA6-5EBA-B5E4-99524B26C4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7" name="TextBox 6">
            <a:extLst>
              <a:ext uri="{FF2B5EF4-FFF2-40B4-BE49-F238E27FC236}">
                <a16:creationId xmlns:a16="http://schemas.microsoft.com/office/drawing/2014/main" id="{81EC7C6D-473B-EA78-D0E7-4987058D1E5C}"/>
              </a:ext>
            </a:extLst>
          </p:cNvPr>
          <p:cNvSpPr txBox="1"/>
          <p:nvPr userDrawn="1"/>
        </p:nvSpPr>
        <p:spPr>
          <a:xfrm>
            <a:off x="4643437" y="6492875"/>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72259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ird flying in the sky&#10;&#10;Description automatically generated">
            <a:extLst>
              <a:ext uri="{FF2B5EF4-FFF2-40B4-BE49-F238E27FC236}">
                <a16:creationId xmlns:a16="http://schemas.microsoft.com/office/drawing/2014/main" id="{2F38281D-21FB-FC69-041E-C9ACA9215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6" name="TextBox 5">
            <a:extLst>
              <a:ext uri="{FF2B5EF4-FFF2-40B4-BE49-F238E27FC236}">
                <a16:creationId xmlns:a16="http://schemas.microsoft.com/office/drawing/2014/main" id="{840EEAE2-F248-823D-B0D7-972DE9E44365}"/>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66569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DCC8-A0F7-3B3B-43DC-6CE10A43F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C629FD-A217-1856-452E-3643435B9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1354D-406E-64D1-8704-0EE22462C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197AC021-3A7A-C188-94DB-EDD3D53F13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523483F8-67BF-9054-EE55-35AB31BB8CC8}"/>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a:t>
            </a:r>
            <a:endParaRPr lang="en-GB" sz="1200"/>
          </a:p>
        </p:txBody>
      </p:sp>
    </p:spTree>
    <p:extLst>
      <p:ext uri="{BB962C8B-B14F-4D97-AF65-F5344CB8AC3E}">
        <p14:creationId xmlns:p14="http://schemas.microsoft.com/office/powerpoint/2010/main" val="421656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8129-F994-E810-349B-F485A6993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AF3342-5F9A-8728-2B2B-708B71F4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4E2837-FE73-DE38-09D4-F00388A4B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CA3FCFC2-2E28-4BF6-60D3-64E5D34EB5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FB85F3BC-2D43-1921-5489-B3572F8E7997}"/>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08500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7EB8-3260-B3D9-4BEE-6F5E1D719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DA191-D9E0-1421-5362-28632DBE9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D8632-C5CF-1210-37E0-4A7C18717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5264E8-B17C-4500-BC6A-B5C1F5243BAD}" type="datetimeFigureOut">
              <a:rPr lang="en-GB" smtClean="0"/>
              <a:t>11/03/2025</a:t>
            </a:fld>
            <a:endParaRPr lang="en-GB"/>
          </a:p>
        </p:txBody>
      </p:sp>
      <p:sp>
        <p:nvSpPr>
          <p:cNvPr id="5" name="Footer Placeholder 4">
            <a:extLst>
              <a:ext uri="{FF2B5EF4-FFF2-40B4-BE49-F238E27FC236}">
                <a16:creationId xmlns:a16="http://schemas.microsoft.com/office/drawing/2014/main" id="{7CFE41A3-0877-27E3-79D2-11FBA975D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8534867-4FAF-304D-9EF4-EDE22E2D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28751D-9F2D-4B52-AA5B-D649AC0F171A}" type="slidenum">
              <a:rPr lang="en-GB" smtClean="0"/>
              <a:t>‹#›</a:t>
            </a:fld>
            <a:endParaRPr lang="en-GB"/>
          </a:p>
        </p:txBody>
      </p:sp>
    </p:spTree>
    <p:extLst>
      <p:ext uri="{BB962C8B-B14F-4D97-AF65-F5344CB8AC3E}">
        <p14:creationId xmlns:p14="http://schemas.microsoft.com/office/powerpoint/2010/main" val="364036270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7EB8-3260-B3D9-4BEE-6F5E1D719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DA191-D9E0-1421-5362-28632DBE9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D8632-C5CF-1210-37E0-4A7C18717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5264E8-B17C-4500-BC6A-B5C1F5243BAD}" type="datetimeFigureOut">
              <a:rPr lang="en-GB" smtClean="0"/>
              <a:t>11/03/2025</a:t>
            </a:fld>
            <a:endParaRPr lang="en-GB"/>
          </a:p>
        </p:txBody>
      </p:sp>
      <p:sp>
        <p:nvSpPr>
          <p:cNvPr id="5" name="Footer Placeholder 4">
            <a:extLst>
              <a:ext uri="{FF2B5EF4-FFF2-40B4-BE49-F238E27FC236}">
                <a16:creationId xmlns:a16="http://schemas.microsoft.com/office/drawing/2014/main" id="{7CFE41A3-0877-27E3-79D2-11FBA975D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8534867-4FAF-304D-9EF4-EDE22E2D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28751D-9F2D-4B52-AA5B-D649AC0F171A}" type="slidenum">
              <a:rPr lang="en-GB" smtClean="0"/>
              <a:t>‹#›</a:t>
            </a:fld>
            <a:endParaRPr lang="en-GB"/>
          </a:p>
        </p:txBody>
      </p:sp>
    </p:spTree>
    <p:extLst>
      <p:ext uri="{BB962C8B-B14F-4D97-AF65-F5344CB8AC3E}">
        <p14:creationId xmlns:p14="http://schemas.microsoft.com/office/powerpoint/2010/main" val="15601377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nquiries@penninelearning.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hyperlink" Target="https://www.youtube.com/watch?v=l5a1U0Dmmls" TargetMode="External"/><Relationship Id="rId4" Type="http://schemas.openxmlformats.org/officeDocument/2006/relationships/hyperlink" Target="https://visitmymosque.org/wp-content/uploads/2021/06/VMM_360TourGuideProfile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D1">
            <a:alpha val="0"/>
          </a:srgb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Text Placeholder 2">
            <a:extLst>
              <a:ext uri="{FF2B5EF4-FFF2-40B4-BE49-F238E27FC236}">
                <a16:creationId xmlns:a16="http://schemas.microsoft.com/office/drawing/2014/main" id="{3D5DA60E-092F-4C9F-8667-3DC408BC3929}"/>
              </a:ext>
            </a:extLst>
          </p:cNvPr>
          <p:cNvSpPr txBox="1">
            <a:spLocks/>
          </p:cNvSpPr>
          <p:nvPr/>
        </p:nvSpPr>
        <p:spPr>
          <a:xfrm>
            <a:off x="384557" y="960735"/>
            <a:ext cx="11360801" cy="559325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Thank you for using this resource. We hope it helps you, and your pupils! This advice may help.</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PowerPoints cover more than one lesson</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The PowerPoint presentation matches a section in the planning provided for this unit of work. This is likely to contain material for more than one lesson. It is important not to speed through the slides without completing suggested activities or discussion. Most sections in the planning, and the matching PowerPoints, will cover two lessons.</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Please make sure you prepare and plan with staff</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It is critical that delivery, style and speed to reflect the needs and responses of pupils. The resource has been designed to support teachers, not to replace you! If this resource is provided as supporting material for HLTAs, cover teachers or non-specialists please ensure you prepare them carefully and plan with them.</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We recommend you use the detailed planning as well as this PowerPoint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This PowerPoint is designed to be used with the detailed planning written to support the RE syllabus ‘Believing and Belonging’. We strongly recommend that you use the PowerPoint in conjunction with the planning. Please ask us how to access this if you do not have it.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To feed back and for further support and to access webinar training please email </a:t>
            </a: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hlinkClick r:id="rId2"/>
              </a:rPr>
              <a:t>enquiries@penninelearning.com</a:t>
            </a: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enorite" panose="00000500000000000000" pitchFamily="2" charset="0"/>
                <a:ea typeface="+mj-ea"/>
                <a:cs typeface="+mj-cs"/>
              </a:rPr>
              <a:t>Dear Teacher…</a:t>
            </a:r>
          </a:p>
        </p:txBody>
      </p:sp>
      <p:sp>
        <p:nvSpPr>
          <p:cNvPr id="4" name="TextBox 3">
            <a:extLst>
              <a:ext uri="{FF2B5EF4-FFF2-40B4-BE49-F238E27FC236}">
                <a16:creationId xmlns:a16="http://schemas.microsoft.com/office/drawing/2014/main" id="{F1F74BB1-A132-2AB5-4550-36022B78B32A}"/>
              </a:ext>
            </a:extLst>
          </p:cNvPr>
          <p:cNvSpPr txBox="1"/>
          <p:nvPr/>
        </p:nvSpPr>
        <p:spPr>
          <a:xfrm>
            <a:off x="1041400" y="4318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norite"/>
              <a:ea typeface="+mn-ea"/>
              <a:cs typeface="+mn-cs"/>
            </a:endParaRPr>
          </a:p>
        </p:txBody>
      </p:sp>
    </p:spTree>
    <p:extLst>
      <p:ext uri="{BB962C8B-B14F-4D97-AF65-F5344CB8AC3E}">
        <p14:creationId xmlns:p14="http://schemas.microsoft.com/office/powerpoint/2010/main" val="364219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52577" y="187526"/>
            <a:ext cx="10515600" cy="836951"/>
          </a:xfrm>
        </p:spPr>
        <p:txBody>
          <a:bodyPr/>
          <a:lstStyle/>
          <a:p>
            <a:pPr algn="ctr"/>
            <a:r>
              <a:rPr lang="en-GB" sz="4000" b="1"/>
              <a:t>Introduction: Visiting a mosque</a:t>
            </a:r>
            <a:endParaRPr lang="en-GB"/>
          </a:p>
        </p:txBody>
      </p:sp>
      <p:pic>
        <p:nvPicPr>
          <p:cNvPr id="3" name="Picture 2" descr="A crescent moon on top of a building&#10;&#10;Description automatically generated">
            <a:extLst>
              <a:ext uri="{FF2B5EF4-FFF2-40B4-BE49-F238E27FC236}">
                <a16:creationId xmlns:a16="http://schemas.microsoft.com/office/drawing/2014/main" id="{21ACEEFE-79EE-7D00-BE9F-DC97A3B95E8D}"/>
              </a:ext>
            </a:extLst>
          </p:cNvPr>
          <p:cNvPicPr>
            <a:picLocks noChangeAspect="1"/>
          </p:cNvPicPr>
          <p:nvPr/>
        </p:nvPicPr>
        <p:blipFill>
          <a:blip r:embed="rId3"/>
          <a:stretch>
            <a:fillRect/>
          </a:stretch>
        </p:blipFill>
        <p:spPr>
          <a:xfrm>
            <a:off x="848264" y="1718093"/>
            <a:ext cx="3996907" cy="4313209"/>
          </a:xfrm>
          <a:prstGeom prst="roundRect">
            <a:avLst>
              <a:gd name="adj" fmla="val 8594"/>
            </a:avLst>
          </a:prstGeom>
          <a:solidFill>
            <a:srgbClr val="FFFFFF">
              <a:shade val="85000"/>
            </a:srgbClr>
          </a:solidFill>
          <a:ln>
            <a:noFill/>
          </a:ln>
          <a:effectLst>
            <a:reflection blurRad="12700" stA="0" endPos="28000" dir="5400000" sy="-100000" algn="bl" rotWithShape="0"/>
          </a:effectLst>
        </p:spPr>
      </p:pic>
      <p:pic>
        <p:nvPicPr>
          <p:cNvPr id="4" name="Picture 3" descr="A building with a dome and a tower&#10;&#10;Description automatically generated">
            <a:extLst>
              <a:ext uri="{FF2B5EF4-FFF2-40B4-BE49-F238E27FC236}">
                <a16:creationId xmlns:a16="http://schemas.microsoft.com/office/drawing/2014/main" id="{51283222-F6EF-96C1-50D4-F0B5A7EDED51}"/>
              </a:ext>
            </a:extLst>
          </p:cNvPr>
          <p:cNvPicPr>
            <a:picLocks noChangeAspect="1"/>
          </p:cNvPicPr>
          <p:nvPr/>
        </p:nvPicPr>
        <p:blipFill>
          <a:blip r:embed="rId4"/>
          <a:stretch>
            <a:fillRect/>
          </a:stretch>
        </p:blipFill>
        <p:spPr>
          <a:xfrm>
            <a:off x="5360329" y="1736066"/>
            <a:ext cx="5727041" cy="4320395"/>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5" name="TextBox 4">
            <a:extLst>
              <a:ext uri="{FF2B5EF4-FFF2-40B4-BE49-F238E27FC236}">
                <a16:creationId xmlns:a16="http://schemas.microsoft.com/office/drawing/2014/main" id="{B0AD22BC-9D1F-5784-A2BA-5DE57D4FE66D}"/>
              </a:ext>
            </a:extLst>
          </p:cNvPr>
          <p:cNvSpPr txBox="1"/>
          <p:nvPr/>
        </p:nvSpPr>
        <p:spPr>
          <a:xfrm>
            <a:off x="494737" y="1015445"/>
            <a:ext cx="114680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 </a:t>
            </a:r>
            <a:r>
              <a:rPr lang="en-US" sz="2800" b="1" dirty="0"/>
              <a:t>mosque</a:t>
            </a:r>
            <a:r>
              <a:rPr lang="en-US" sz="2800" dirty="0"/>
              <a:t> is a special place for</a:t>
            </a:r>
            <a:r>
              <a:rPr lang="en-US" sz="2800" b="1" dirty="0"/>
              <a:t> Muslims.</a:t>
            </a:r>
            <a:r>
              <a:rPr lang="en-US" sz="2800" dirty="0"/>
              <a:t> What do you wonder about it?</a:t>
            </a:r>
          </a:p>
        </p:txBody>
      </p:sp>
    </p:spTree>
    <p:extLst>
      <p:ext uri="{BB962C8B-B14F-4D97-AF65-F5344CB8AC3E}">
        <p14:creationId xmlns:p14="http://schemas.microsoft.com/office/powerpoint/2010/main" val="30101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52577" y="620"/>
            <a:ext cx="10515600" cy="836951"/>
          </a:xfrm>
        </p:spPr>
        <p:txBody>
          <a:bodyPr/>
          <a:lstStyle/>
          <a:p>
            <a:pPr algn="ctr"/>
            <a:r>
              <a:rPr lang="en-GB" sz="4000" b="1"/>
              <a:t>Introduction: At the mosque</a:t>
            </a:r>
            <a:endParaRPr lang="en-GB"/>
          </a:p>
        </p:txBody>
      </p:sp>
      <p:pic>
        <p:nvPicPr>
          <p:cNvPr id="5" name="Picture 4" descr="A group of people sitting on the floor in a room with windows&#10;&#10;Description automatically generated">
            <a:extLst>
              <a:ext uri="{FF2B5EF4-FFF2-40B4-BE49-F238E27FC236}">
                <a16:creationId xmlns:a16="http://schemas.microsoft.com/office/drawing/2014/main" id="{3517424D-F44C-F399-F5BF-74178A061F86}"/>
              </a:ext>
            </a:extLst>
          </p:cNvPr>
          <p:cNvPicPr>
            <a:picLocks noChangeAspect="1"/>
          </p:cNvPicPr>
          <p:nvPr/>
        </p:nvPicPr>
        <p:blipFill>
          <a:blip r:embed="rId3"/>
          <a:stretch>
            <a:fillRect/>
          </a:stretch>
        </p:blipFill>
        <p:spPr>
          <a:xfrm>
            <a:off x="3594339" y="841076"/>
            <a:ext cx="5017699" cy="365185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7" name="TextBox 6">
            <a:extLst>
              <a:ext uri="{FF2B5EF4-FFF2-40B4-BE49-F238E27FC236}">
                <a16:creationId xmlns:a16="http://schemas.microsoft.com/office/drawing/2014/main" id="{3936874A-16EF-C1F5-D135-CE25511BF181}"/>
              </a:ext>
            </a:extLst>
          </p:cNvPr>
          <p:cNvSpPr txBox="1"/>
          <p:nvPr/>
        </p:nvSpPr>
        <p:spPr>
          <a:xfrm>
            <a:off x="1268631" y="4711322"/>
            <a:ext cx="1010557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My name is Zayn and I am a </a:t>
            </a:r>
            <a:r>
              <a:rPr lang="en-US" sz="2800" b="1"/>
              <a:t>Muslim</a:t>
            </a:r>
            <a:r>
              <a:rPr lang="en-US" sz="2800"/>
              <a:t>. I follow the religion of Islam. Here I am in my special place, my mosque. Before I go inside, I have a wash so that I feel clean ready to worship Allah. When I kneel on the soft carpet, I feel calm and safe. </a:t>
            </a:r>
          </a:p>
        </p:txBody>
      </p:sp>
    </p:spTree>
    <p:extLst>
      <p:ext uri="{BB962C8B-B14F-4D97-AF65-F5344CB8AC3E}">
        <p14:creationId xmlns:p14="http://schemas.microsoft.com/office/powerpoint/2010/main" val="266982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52577" y="620"/>
            <a:ext cx="10515600" cy="836951"/>
          </a:xfrm>
        </p:spPr>
        <p:txBody>
          <a:bodyPr/>
          <a:lstStyle/>
          <a:p>
            <a:pPr algn="ctr"/>
            <a:r>
              <a:rPr lang="en-GB" sz="4000" b="1"/>
              <a:t>Introduction: At the mosque</a:t>
            </a:r>
            <a:endParaRPr lang="en-GB"/>
          </a:p>
        </p:txBody>
      </p:sp>
      <p:pic>
        <p:nvPicPr>
          <p:cNvPr id="5" name="Picture 4" descr="A group of people sitting on the floor in a room with windows&#10;&#10;Description automatically generated">
            <a:extLst>
              <a:ext uri="{FF2B5EF4-FFF2-40B4-BE49-F238E27FC236}">
                <a16:creationId xmlns:a16="http://schemas.microsoft.com/office/drawing/2014/main" id="{3517424D-F44C-F399-F5BF-74178A061F86}"/>
              </a:ext>
            </a:extLst>
          </p:cNvPr>
          <p:cNvPicPr>
            <a:picLocks noChangeAspect="1"/>
          </p:cNvPicPr>
          <p:nvPr/>
        </p:nvPicPr>
        <p:blipFill>
          <a:blip r:embed="rId3"/>
          <a:stretch>
            <a:fillRect/>
          </a:stretch>
        </p:blipFill>
        <p:spPr>
          <a:xfrm>
            <a:off x="3493698" y="841076"/>
            <a:ext cx="5204604" cy="3795623"/>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7" name="TextBox 6">
            <a:extLst>
              <a:ext uri="{FF2B5EF4-FFF2-40B4-BE49-F238E27FC236}">
                <a16:creationId xmlns:a16="http://schemas.microsoft.com/office/drawing/2014/main" id="{3936874A-16EF-C1F5-D135-CE25511BF181}"/>
              </a:ext>
            </a:extLst>
          </p:cNvPr>
          <p:cNvSpPr txBox="1"/>
          <p:nvPr/>
        </p:nvSpPr>
        <p:spPr>
          <a:xfrm>
            <a:off x="1268630" y="4855096"/>
            <a:ext cx="1010557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In the </a:t>
            </a:r>
            <a:r>
              <a:rPr lang="en-US" sz="2800" b="1"/>
              <a:t>mosque</a:t>
            </a:r>
            <a:r>
              <a:rPr lang="en-US" sz="2800"/>
              <a:t>, there are patterns on the walls all around me. They make me think of only </a:t>
            </a:r>
            <a:r>
              <a:rPr lang="en-US" sz="2800" b="1"/>
              <a:t>Allah</a:t>
            </a:r>
            <a:r>
              <a:rPr lang="en-US" sz="2800"/>
              <a:t>. I see my friends and family at the </a:t>
            </a:r>
            <a:r>
              <a:rPr lang="en-US" sz="2800" b="1"/>
              <a:t>mosque </a:t>
            </a:r>
            <a:r>
              <a:rPr lang="en-US" sz="2800"/>
              <a:t>and we </a:t>
            </a:r>
            <a:r>
              <a:rPr lang="en-US" sz="2800" b="1"/>
              <a:t>worship </a:t>
            </a:r>
            <a:r>
              <a:rPr lang="en-US" sz="2800"/>
              <a:t>together, all facing the same way.</a:t>
            </a:r>
          </a:p>
        </p:txBody>
      </p:sp>
    </p:spTree>
    <p:extLst>
      <p:ext uri="{BB962C8B-B14F-4D97-AF65-F5344CB8AC3E}">
        <p14:creationId xmlns:p14="http://schemas.microsoft.com/office/powerpoint/2010/main" val="156621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a large room&#10;&#10;Description automatically generated">
            <a:extLst>
              <a:ext uri="{FF2B5EF4-FFF2-40B4-BE49-F238E27FC236}">
                <a16:creationId xmlns:a16="http://schemas.microsoft.com/office/drawing/2014/main" id="{748A36A2-42E8-560C-0D2C-1DD2347DF88D}"/>
              </a:ext>
            </a:extLst>
          </p:cNvPr>
          <p:cNvPicPr>
            <a:picLocks noChangeAspect="1"/>
          </p:cNvPicPr>
          <p:nvPr/>
        </p:nvPicPr>
        <p:blipFill>
          <a:blip r:embed="rId3"/>
          <a:stretch>
            <a:fillRect/>
          </a:stretch>
        </p:blipFill>
        <p:spPr>
          <a:xfrm>
            <a:off x="2386642" y="1171665"/>
            <a:ext cx="7447472" cy="5003502"/>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52577" y="58130"/>
            <a:ext cx="10515600" cy="836951"/>
          </a:xfrm>
        </p:spPr>
        <p:txBody>
          <a:bodyPr/>
          <a:lstStyle/>
          <a:p>
            <a:pPr algn="ctr"/>
            <a:r>
              <a:rPr lang="en-GB" sz="4000" b="1"/>
              <a:t>Introduction- Inside a mosque</a:t>
            </a:r>
            <a:endParaRPr lang="en-GB"/>
          </a:p>
        </p:txBody>
      </p:sp>
      <p:sp>
        <p:nvSpPr>
          <p:cNvPr id="3" name="Speech Bubble: Rectangle with Corners Rounded 2">
            <a:extLst>
              <a:ext uri="{FF2B5EF4-FFF2-40B4-BE49-F238E27FC236}">
                <a16:creationId xmlns:a16="http://schemas.microsoft.com/office/drawing/2014/main" id="{92759606-7443-6879-4071-0568135A8645}"/>
              </a:ext>
            </a:extLst>
          </p:cNvPr>
          <p:cNvSpPr/>
          <p:nvPr/>
        </p:nvSpPr>
        <p:spPr>
          <a:xfrm>
            <a:off x="352108" y="886598"/>
            <a:ext cx="5391224" cy="615973"/>
          </a:xfrm>
          <a:prstGeom prst="wedgeRoundRect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6">
            <a:extLst>
              <a:ext uri="{FF2B5EF4-FFF2-40B4-BE49-F238E27FC236}">
                <a16:creationId xmlns:a16="http://schemas.microsoft.com/office/drawing/2014/main" id="{76B780F2-EF5F-6AB7-8012-29621F5B1EC2}"/>
              </a:ext>
            </a:extLst>
          </p:cNvPr>
          <p:cNvSpPr txBox="1"/>
          <p:nvPr/>
        </p:nvSpPr>
        <p:spPr>
          <a:xfrm>
            <a:off x="352668" y="969484"/>
            <a:ext cx="7592089" cy="8002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t>Look at the inside of this mosque.</a:t>
            </a:r>
          </a:p>
          <a:p>
            <a:endParaRPr lang="en-US"/>
          </a:p>
        </p:txBody>
      </p:sp>
      <p:sp>
        <p:nvSpPr>
          <p:cNvPr id="7" name="Speech Bubble: Rectangle with Corners Rounded 6">
            <a:extLst>
              <a:ext uri="{FF2B5EF4-FFF2-40B4-BE49-F238E27FC236}">
                <a16:creationId xmlns:a16="http://schemas.microsoft.com/office/drawing/2014/main" id="{92759606-7443-6879-4071-0568135A8645}"/>
              </a:ext>
            </a:extLst>
          </p:cNvPr>
          <p:cNvSpPr/>
          <p:nvPr/>
        </p:nvSpPr>
        <p:spPr>
          <a:xfrm>
            <a:off x="3989579" y="5674259"/>
            <a:ext cx="7389676" cy="673482"/>
          </a:xfrm>
          <a:prstGeom prst="wedgeRoundRect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6">
            <a:extLst>
              <a:ext uri="{FF2B5EF4-FFF2-40B4-BE49-F238E27FC236}">
                <a16:creationId xmlns:a16="http://schemas.microsoft.com/office/drawing/2014/main" id="{76B780F2-EF5F-6AB7-8012-29621F5B1EC2}"/>
              </a:ext>
            </a:extLst>
          </p:cNvPr>
          <p:cNvSpPr txBox="1"/>
          <p:nvPr/>
        </p:nvSpPr>
        <p:spPr>
          <a:xfrm>
            <a:off x="4148290" y="5785898"/>
            <a:ext cx="7592089" cy="8002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t>What special objects or pictures can you see? </a:t>
            </a:r>
            <a:endParaRPr lang="en-US"/>
          </a:p>
          <a:p>
            <a:endParaRPr lang="en-US"/>
          </a:p>
        </p:txBody>
      </p:sp>
    </p:spTree>
    <p:extLst>
      <p:ext uri="{BB962C8B-B14F-4D97-AF65-F5344CB8AC3E}">
        <p14:creationId xmlns:p14="http://schemas.microsoft.com/office/powerpoint/2010/main" val="231378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large room&#10;&#10;Description automatically generated">
            <a:extLst>
              <a:ext uri="{FF2B5EF4-FFF2-40B4-BE49-F238E27FC236}">
                <a16:creationId xmlns:a16="http://schemas.microsoft.com/office/drawing/2014/main" id="{64E4F9F9-46FE-F926-E7FB-7701382FF768}"/>
              </a:ext>
            </a:extLst>
          </p:cNvPr>
          <p:cNvPicPr>
            <a:picLocks noChangeAspect="1"/>
          </p:cNvPicPr>
          <p:nvPr/>
        </p:nvPicPr>
        <p:blipFill>
          <a:blip r:embed="rId3"/>
          <a:stretch>
            <a:fillRect/>
          </a:stretch>
        </p:blipFill>
        <p:spPr>
          <a:xfrm>
            <a:off x="2386642" y="1214797"/>
            <a:ext cx="7447472" cy="5003502"/>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52577" y="58130"/>
            <a:ext cx="10515600" cy="836951"/>
          </a:xfrm>
        </p:spPr>
        <p:txBody>
          <a:bodyPr/>
          <a:lstStyle/>
          <a:p>
            <a:pPr algn="ctr"/>
            <a:r>
              <a:rPr lang="en-GB" sz="4000" b="1"/>
              <a:t>Introduction: Inside a mosque</a:t>
            </a:r>
            <a:endParaRPr lang="en-GB"/>
          </a:p>
        </p:txBody>
      </p:sp>
      <p:sp>
        <p:nvSpPr>
          <p:cNvPr id="3" name="Speech Bubble: Rectangle with Corners Rounded 2">
            <a:extLst>
              <a:ext uri="{FF2B5EF4-FFF2-40B4-BE49-F238E27FC236}">
                <a16:creationId xmlns:a16="http://schemas.microsoft.com/office/drawing/2014/main" id="{92759606-7443-6879-4071-0568135A8645}"/>
              </a:ext>
            </a:extLst>
          </p:cNvPr>
          <p:cNvSpPr/>
          <p:nvPr/>
        </p:nvSpPr>
        <p:spPr>
          <a:xfrm>
            <a:off x="352108" y="872221"/>
            <a:ext cx="8626129" cy="630350"/>
          </a:xfrm>
          <a:prstGeom prst="wedgeRoundRect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6">
            <a:extLst>
              <a:ext uri="{FF2B5EF4-FFF2-40B4-BE49-F238E27FC236}">
                <a16:creationId xmlns:a16="http://schemas.microsoft.com/office/drawing/2014/main" id="{76B780F2-EF5F-6AB7-8012-29621F5B1EC2}"/>
              </a:ext>
            </a:extLst>
          </p:cNvPr>
          <p:cNvSpPr txBox="1"/>
          <p:nvPr/>
        </p:nvSpPr>
        <p:spPr>
          <a:xfrm>
            <a:off x="352668" y="911975"/>
            <a:ext cx="9116089" cy="8002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t>What would you like to know about this special place? </a:t>
            </a:r>
            <a:endParaRPr lang="en-US"/>
          </a:p>
          <a:p>
            <a:endParaRPr lang="en-US"/>
          </a:p>
        </p:txBody>
      </p:sp>
      <p:sp>
        <p:nvSpPr>
          <p:cNvPr id="7" name="Speech Bubble: Rectangle with Corners Rounded 6">
            <a:extLst>
              <a:ext uri="{FF2B5EF4-FFF2-40B4-BE49-F238E27FC236}">
                <a16:creationId xmlns:a16="http://schemas.microsoft.com/office/drawing/2014/main" id="{92759606-7443-6879-4071-0568135A8645}"/>
              </a:ext>
            </a:extLst>
          </p:cNvPr>
          <p:cNvSpPr/>
          <p:nvPr/>
        </p:nvSpPr>
        <p:spPr>
          <a:xfrm>
            <a:off x="6189315" y="5832410"/>
            <a:ext cx="5017412" cy="673482"/>
          </a:xfrm>
          <a:prstGeom prst="wedgeRoundRect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6">
            <a:extLst>
              <a:ext uri="{FF2B5EF4-FFF2-40B4-BE49-F238E27FC236}">
                <a16:creationId xmlns:a16="http://schemas.microsoft.com/office/drawing/2014/main" id="{76B780F2-EF5F-6AB7-8012-29621F5B1EC2}"/>
              </a:ext>
            </a:extLst>
          </p:cNvPr>
          <p:cNvSpPr txBox="1"/>
          <p:nvPr/>
        </p:nvSpPr>
        <p:spPr>
          <a:xfrm>
            <a:off x="6189875" y="5987181"/>
            <a:ext cx="7592089" cy="8002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t>What question would you ask? </a:t>
            </a:r>
            <a:endParaRPr lang="en-US"/>
          </a:p>
          <a:p>
            <a:endParaRPr lang="en-US"/>
          </a:p>
        </p:txBody>
      </p:sp>
    </p:spTree>
    <p:extLst>
      <p:ext uri="{BB962C8B-B14F-4D97-AF65-F5344CB8AC3E}">
        <p14:creationId xmlns:p14="http://schemas.microsoft.com/office/powerpoint/2010/main" val="345164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52577" y="58130"/>
            <a:ext cx="10515600" cy="836951"/>
          </a:xfrm>
        </p:spPr>
        <p:txBody>
          <a:bodyPr/>
          <a:lstStyle/>
          <a:p>
            <a:pPr algn="ctr"/>
            <a:r>
              <a:rPr lang="en-GB" sz="4000" b="1"/>
              <a:t>Place of worship script</a:t>
            </a:r>
            <a:endParaRPr lang="en-GB"/>
          </a:p>
        </p:txBody>
      </p:sp>
      <p:sp>
        <p:nvSpPr>
          <p:cNvPr id="4" name="TextBox 3">
            <a:extLst>
              <a:ext uri="{FF2B5EF4-FFF2-40B4-BE49-F238E27FC236}">
                <a16:creationId xmlns:a16="http://schemas.microsoft.com/office/drawing/2014/main" id="{ACD343EC-4CB6-1B6A-B226-6E646F72274F}"/>
              </a:ext>
            </a:extLst>
          </p:cNvPr>
          <p:cNvSpPr txBox="1"/>
          <p:nvPr/>
        </p:nvSpPr>
        <p:spPr>
          <a:xfrm>
            <a:off x="497458" y="1058174"/>
            <a:ext cx="1122583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t>Look around carefully. This is a special place, and we are going to be very quiet and careful. </a:t>
            </a:r>
            <a:endParaRPr lang="en-US"/>
          </a:p>
          <a:p>
            <a:pPr marL="457200" indent="-457200">
              <a:buFont typeface="Arial"/>
              <a:buChar char="•"/>
            </a:pPr>
            <a:endParaRPr lang="en-US" sz="2800"/>
          </a:p>
          <a:p>
            <a:pPr marL="457200" indent="-457200">
              <a:buFont typeface="Arial"/>
              <a:buChar char="•"/>
            </a:pPr>
            <a:r>
              <a:rPr lang="en-US" sz="2800"/>
              <a:t>Look for some beautiful and interesting objects. You might draw a picture, take a photo or remember it some other way. Look for beautiful and interesting </a:t>
            </a:r>
            <a:r>
              <a:rPr lang="en-US" sz="2800" err="1"/>
              <a:t>colours</a:t>
            </a:r>
            <a:r>
              <a:rPr lang="en-US" sz="2800"/>
              <a:t>, pictures or patterns. You might want to draw them, or remember them. </a:t>
            </a:r>
            <a:endParaRPr lang="en-US"/>
          </a:p>
          <a:p>
            <a:pPr marL="457200" indent="-457200">
              <a:buFont typeface="Arial"/>
              <a:buChar char="•"/>
            </a:pPr>
            <a:endParaRPr lang="en-US" sz="2800"/>
          </a:p>
          <a:p>
            <a:pPr marL="457200" indent="-457200">
              <a:buFont typeface="Arial"/>
              <a:buChar char="•"/>
            </a:pPr>
            <a:r>
              <a:rPr lang="en-US" sz="2800"/>
              <a:t>You might want to tell a grown up about the lovely things you have found.</a:t>
            </a:r>
            <a:endParaRPr lang="en-US"/>
          </a:p>
        </p:txBody>
      </p:sp>
    </p:spTree>
    <p:extLst>
      <p:ext uri="{BB962C8B-B14F-4D97-AF65-F5344CB8AC3E}">
        <p14:creationId xmlns:p14="http://schemas.microsoft.com/office/powerpoint/2010/main" val="7631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C5FE-2700-467E-88D8-0FC73B1182AE}"/>
              </a:ext>
            </a:extLst>
          </p:cNvPr>
          <p:cNvSpPr>
            <a:spLocks noGrp="1"/>
          </p:cNvSpPr>
          <p:nvPr>
            <p:ph type="title"/>
          </p:nvPr>
        </p:nvSpPr>
        <p:spPr>
          <a:xfrm>
            <a:off x="967596" y="5691"/>
            <a:ext cx="10515600" cy="1325563"/>
          </a:xfrm>
        </p:spPr>
        <p:txBody>
          <a:bodyPr>
            <a:normAutofit/>
          </a:bodyPr>
          <a:lstStyle/>
          <a:p>
            <a:pPr algn="ctr"/>
            <a:r>
              <a:rPr lang="en-GB" sz="4000" b="1"/>
              <a:t>Ideas for adult-led tasks</a:t>
            </a:r>
            <a:endParaRPr lang="en-GB" sz="4000"/>
          </a:p>
        </p:txBody>
      </p:sp>
      <p:sp>
        <p:nvSpPr>
          <p:cNvPr id="3" name="Content Placeholder 2">
            <a:extLst>
              <a:ext uri="{FF2B5EF4-FFF2-40B4-BE49-F238E27FC236}">
                <a16:creationId xmlns:a16="http://schemas.microsoft.com/office/drawing/2014/main" id="{6057E223-6095-4037-887C-4D2D6D7DE3C7}"/>
              </a:ext>
            </a:extLst>
          </p:cNvPr>
          <p:cNvSpPr>
            <a:spLocks noGrp="1"/>
          </p:cNvSpPr>
          <p:nvPr>
            <p:ph idx="1"/>
          </p:nvPr>
        </p:nvSpPr>
        <p:spPr>
          <a:xfrm>
            <a:off x="277484" y="1088115"/>
            <a:ext cx="11644674" cy="4671712"/>
          </a:xfrm>
        </p:spPr>
        <p:txBody>
          <a:bodyPr vert="horz" lIns="91440" tIns="45720" rIns="91440" bIns="45720" rtlCol="0" anchor="t">
            <a:noAutofit/>
          </a:bodyPr>
          <a:lstStyle/>
          <a:p>
            <a:pPr marL="457200" indent="-457200"/>
            <a:r>
              <a:rPr lang="en-GB">
                <a:solidFill>
                  <a:srgbClr val="000000"/>
                </a:solidFill>
                <a:latin typeface="Tenorite"/>
                <a:ea typeface="Calibri"/>
                <a:cs typeface="Calibri"/>
              </a:rPr>
              <a:t>During the mosque visit, decide what they think is ’special’ and take photos. Talk about their choice. Create a guidebook about the visit, including pictures and photos.</a:t>
            </a:r>
            <a:endParaRPr lang="en-US"/>
          </a:p>
          <a:p>
            <a:pPr marL="457200" indent="-457200"/>
            <a:endParaRPr lang="en-GB">
              <a:solidFill>
                <a:srgbClr val="000000"/>
              </a:solidFill>
              <a:latin typeface="Tenorite"/>
              <a:ea typeface="Calibri"/>
              <a:cs typeface="Calibri"/>
            </a:endParaRPr>
          </a:p>
          <a:p>
            <a:pPr marL="457200" indent="-457200"/>
            <a:r>
              <a:rPr lang="en-GB">
                <a:solidFill>
                  <a:srgbClr val="000000"/>
                </a:solidFill>
                <a:latin typeface="Tenorite"/>
                <a:ea typeface="Calibri"/>
                <a:cs typeface="Calibri"/>
              </a:rPr>
              <a:t>Create a memory box about their special visit. Use the photos and objects brought back from the visit. Talk with the children about how we care for our precious things.</a:t>
            </a:r>
            <a:endParaRPr lang="en-GB"/>
          </a:p>
          <a:p>
            <a:pPr marL="457200" indent="-457200"/>
            <a:endParaRPr lang="en-GB">
              <a:solidFill>
                <a:srgbClr val="000000"/>
              </a:solidFill>
              <a:latin typeface="Tenorite"/>
              <a:ea typeface="Calibri"/>
              <a:cs typeface="Calibri"/>
            </a:endParaRPr>
          </a:p>
          <a:p>
            <a:pPr marL="457200" indent="-457200"/>
            <a:r>
              <a:rPr lang="en-GB">
                <a:solidFill>
                  <a:srgbClr val="000000"/>
                </a:solidFill>
                <a:latin typeface="Tenorite"/>
                <a:ea typeface="Calibri"/>
                <a:cs typeface="Calibri"/>
              </a:rPr>
              <a:t>If you have a visitor, follow up by looking together at some Islamic artefacts from the school resource box. Handle them carefully (see teacher notes) and talk about why they are special or precious. </a:t>
            </a:r>
            <a:endParaRPr lang="en-GB"/>
          </a:p>
          <a:p>
            <a:pPr marL="0" lvl="0" indent="0">
              <a:lnSpc>
                <a:spcPct val="114999"/>
              </a:lnSpc>
              <a:buNone/>
            </a:pPr>
            <a:endParaRPr lang="en-GB" sz="2400">
              <a:effectLst/>
              <a:ea typeface="Times New Roman" panose="02020603050405020304" pitchFamily="18" charset="0"/>
            </a:endParaRPr>
          </a:p>
        </p:txBody>
      </p:sp>
    </p:spTree>
    <p:extLst>
      <p:ext uri="{BB962C8B-B14F-4D97-AF65-F5344CB8AC3E}">
        <p14:creationId xmlns:p14="http://schemas.microsoft.com/office/powerpoint/2010/main" val="123588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C5FE-2700-467E-88D8-0FC73B1182AE}"/>
              </a:ext>
            </a:extLst>
          </p:cNvPr>
          <p:cNvSpPr>
            <a:spLocks noGrp="1"/>
          </p:cNvSpPr>
          <p:nvPr>
            <p:ph type="title"/>
          </p:nvPr>
        </p:nvSpPr>
        <p:spPr>
          <a:xfrm>
            <a:off x="838200" y="5691"/>
            <a:ext cx="10515600" cy="1325563"/>
          </a:xfrm>
        </p:spPr>
        <p:txBody>
          <a:bodyPr>
            <a:normAutofit/>
          </a:bodyPr>
          <a:lstStyle/>
          <a:p>
            <a:pPr algn="ctr"/>
            <a:r>
              <a:rPr lang="en-GB" sz="4000" b="1"/>
              <a:t>Ideas for independent tasks</a:t>
            </a:r>
            <a:endParaRPr lang="en-GB" sz="4000"/>
          </a:p>
        </p:txBody>
      </p:sp>
      <p:sp>
        <p:nvSpPr>
          <p:cNvPr id="3" name="Content Placeholder 2">
            <a:extLst>
              <a:ext uri="{FF2B5EF4-FFF2-40B4-BE49-F238E27FC236}">
                <a16:creationId xmlns:a16="http://schemas.microsoft.com/office/drawing/2014/main" id="{6057E223-6095-4037-887C-4D2D6D7DE3C7}"/>
              </a:ext>
            </a:extLst>
          </p:cNvPr>
          <p:cNvSpPr>
            <a:spLocks noGrp="1"/>
          </p:cNvSpPr>
          <p:nvPr>
            <p:ph idx="1"/>
          </p:nvPr>
        </p:nvSpPr>
        <p:spPr>
          <a:xfrm>
            <a:off x="478766" y="1001850"/>
            <a:ext cx="11630297" cy="4642958"/>
          </a:xfrm>
        </p:spPr>
        <p:txBody>
          <a:bodyPr vert="horz" lIns="91440" tIns="45720" rIns="91440" bIns="45720" rtlCol="0" anchor="t">
            <a:noAutofit/>
          </a:bodyPr>
          <a:lstStyle/>
          <a:p>
            <a:pPr>
              <a:buFont typeface="Arial"/>
              <a:buChar char="•"/>
            </a:pPr>
            <a:r>
              <a:rPr lang="en-GB">
                <a:latin typeface="Tenorite"/>
                <a:ea typeface="Calibri"/>
                <a:cs typeface="Calibri"/>
              </a:rPr>
              <a:t>Add to the memory box about their special visit. Draw pictures, write words and create objects to put in the box. Adults could record quotes. </a:t>
            </a:r>
          </a:p>
          <a:p>
            <a:pPr>
              <a:buFont typeface="Arial"/>
              <a:buChar char="•"/>
            </a:pPr>
            <a:r>
              <a:rPr lang="en-GB">
                <a:solidFill>
                  <a:srgbClr val="1A1918"/>
                </a:solidFill>
                <a:latin typeface="Tenorite"/>
                <a:ea typeface="Calibri"/>
                <a:cs typeface="Calibri"/>
              </a:rPr>
              <a:t>Make a prayer mat using paper or textiles. Use patterns rather than images to decorate it to reflect the fact that Islamic art does not include images of people or animals.</a:t>
            </a:r>
            <a:endParaRPr lang="en-GB">
              <a:latin typeface="Tenorite"/>
              <a:ea typeface="Calibri"/>
              <a:cs typeface="Calibri"/>
            </a:endParaRPr>
          </a:p>
          <a:p>
            <a:pPr>
              <a:buFont typeface="Arial"/>
              <a:buChar char="•"/>
            </a:pPr>
            <a:r>
              <a:rPr lang="en-GB">
                <a:latin typeface="Tenorite"/>
                <a:ea typeface="Calibri"/>
                <a:cs typeface="Calibri"/>
              </a:rPr>
              <a:t>Give the children a selection of photographs of different mosques, including local ones that may look like homes or civic buildings on the outside. Discuss with the children and notice similarities and differences.  Sorting hoops could be used with children who are confident to group pictures together. Encourage children to explain their sorting. </a:t>
            </a:r>
          </a:p>
          <a:p>
            <a:pPr>
              <a:buFont typeface="Arial"/>
              <a:buChar char="•"/>
            </a:pPr>
            <a:r>
              <a:rPr lang="en-GB">
                <a:latin typeface="Tenorite"/>
                <a:ea typeface="Calibri"/>
                <a:cs typeface="Calibri"/>
              </a:rPr>
              <a:t>Build a special place/place of worship using blocks and crates in the outdoor area.</a:t>
            </a:r>
            <a:endParaRPr lang="en-GB" sz="1800">
              <a:solidFill>
                <a:srgbClr val="1A1918"/>
              </a:solidFill>
              <a:effectLst/>
              <a:ea typeface="Times New Roman" panose="02020603050405020304" pitchFamily="18" charset="0"/>
            </a:endParaRPr>
          </a:p>
        </p:txBody>
      </p:sp>
    </p:spTree>
    <p:extLst>
      <p:ext uri="{BB962C8B-B14F-4D97-AF65-F5344CB8AC3E}">
        <p14:creationId xmlns:p14="http://schemas.microsoft.com/office/powerpoint/2010/main" val="274041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normAutofit/>
          </a:bodyPr>
          <a:lstStyle/>
          <a:p>
            <a:pPr algn="ctr"/>
            <a:r>
              <a:rPr lang="en-GB" sz="4000" b="1"/>
              <a:t>Learning summary</a:t>
            </a:r>
          </a:p>
        </p:txBody>
      </p:sp>
      <p:grpSp>
        <p:nvGrpSpPr>
          <p:cNvPr id="3" name="Group 2">
            <a:extLst>
              <a:ext uri="{FF2B5EF4-FFF2-40B4-BE49-F238E27FC236}">
                <a16:creationId xmlns:a16="http://schemas.microsoft.com/office/drawing/2014/main" id="{2A4B9CDF-6824-4AC7-8C85-F0C634D15773}"/>
              </a:ext>
            </a:extLst>
          </p:cNvPr>
          <p:cNvGrpSpPr/>
          <p:nvPr/>
        </p:nvGrpSpPr>
        <p:grpSpPr>
          <a:xfrm>
            <a:off x="225552" y="1062128"/>
            <a:ext cx="11740896" cy="1323109"/>
            <a:chOff x="225552" y="1062128"/>
            <a:chExt cx="11740896" cy="1323109"/>
          </a:xfrm>
        </p:grpSpPr>
        <p:sp>
          <p:nvSpPr>
            <p:cNvPr id="4" name="Rectangle: Rounded Corners 3">
              <a:extLst>
                <a:ext uri="{FF2B5EF4-FFF2-40B4-BE49-F238E27FC236}">
                  <a16:creationId xmlns:a16="http://schemas.microsoft.com/office/drawing/2014/main" id="{7506261F-7BF4-19C4-D97D-3D232E3BC039}"/>
                </a:ext>
              </a:extLst>
            </p:cNvPr>
            <p:cNvSpPr/>
            <p:nvPr/>
          </p:nvSpPr>
          <p:spPr>
            <a:xfrm>
              <a:off x="225552" y="1062128"/>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06F67D-4BB4-D583-4E00-B934B6E1DE2D}"/>
                </a:ext>
              </a:extLst>
            </p:cNvPr>
            <p:cNvSpPr txBox="1"/>
            <p:nvPr/>
          </p:nvSpPr>
          <p:spPr>
            <a:xfrm>
              <a:off x="333779" y="1325563"/>
              <a:ext cx="11445194" cy="646331"/>
            </a:xfrm>
            <a:prstGeom prst="rect">
              <a:avLst/>
            </a:prstGeom>
            <a:noFill/>
          </p:spPr>
          <p:txBody>
            <a:bodyPr wrap="square" lIns="91440" tIns="45720" rIns="91440" bIns="45720" rtlCol="0" anchor="t">
              <a:spAutoFit/>
            </a:bodyPr>
            <a:lstStyle/>
            <a:p>
              <a:pPr algn="ctr"/>
              <a:r>
                <a:rPr lang="en-GB" sz="3600"/>
                <a:t>A</a:t>
              </a:r>
              <a:r>
                <a:rPr lang="en-GB" sz="3600" b="1"/>
                <a:t> mosque </a:t>
              </a:r>
              <a:r>
                <a:rPr lang="en-GB" sz="3600"/>
                <a:t>is a special place for </a:t>
              </a:r>
              <a:r>
                <a:rPr lang="en-GB" sz="3600" b="1"/>
                <a:t>Muslims</a:t>
              </a:r>
            </a:p>
          </p:txBody>
        </p:sp>
      </p:grpSp>
      <p:grpSp>
        <p:nvGrpSpPr>
          <p:cNvPr id="7" name="Group 6">
            <a:extLst>
              <a:ext uri="{FF2B5EF4-FFF2-40B4-BE49-F238E27FC236}">
                <a16:creationId xmlns:a16="http://schemas.microsoft.com/office/drawing/2014/main" id="{C8D8CBE0-7080-4CD3-A646-923632A4B6BC}"/>
              </a:ext>
            </a:extLst>
          </p:cNvPr>
          <p:cNvGrpSpPr/>
          <p:nvPr/>
        </p:nvGrpSpPr>
        <p:grpSpPr>
          <a:xfrm>
            <a:off x="225552" y="2643523"/>
            <a:ext cx="11740896" cy="1855071"/>
            <a:chOff x="225552" y="2643523"/>
            <a:chExt cx="11740896" cy="1323109"/>
          </a:xfrm>
        </p:grpSpPr>
        <p:sp>
          <p:nvSpPr>
            <p:cNvPr id="6" name="Rectangle: Rounded Corners 5">
              <a:extLst>
                <a:ext uri="{FF2B5EF4-FFF2-40B4-BE49-F238E27FC236}">
                  <a16:creationId xmlns:a16="http://schemas.microsoft.com/office/drawing/2014/main" id="{129F4DF9-AB64-318A-8CB6-B51364EA5805}"/>
                </a:ext>
              </a:extLst>
            </p:cNvPr>
            <p:cNvSpPr/>
            <p:nvPr/>
          </p:nvSpPr>
          <p:spPr>
            <a:xfrm>
              <a:off x="225552" y="2643523"/>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AB97558-E890-5055-8EC2-A929137AE002}"/>
                </a:ext>
              </a:extLst>
            </p:cNvPr>
            <p:cNvSpPr txBox="1"/>
            <p:nvPr/>
          </p:nvSpPr>
          <p:spPr>
            <a:xfrm>
              <a:off x="305025" y="2901515"/>
              <a:ext cx="11560212" cy="856121"/>
            </a:xfrm>
            <a:prstGeom prst="rect">
              <a:avLst/>
            </a:prstGeom>
            <a:noFill/>
          </p:spPr>
          <p:txBody>
            <a:bodyPr wrap="square" lIns="91440" tIns="45720" rIns="91440" bIns="45720" rtlCol="0" anchor="t">
              <a:spAutoFit/>
            </a:bodyPr>
            <a:lstStyle/>
            <a:p>
              <a:pPr algn="ctr"/>
              <a:r>
                <a:rPr lang="en-GB" sz="3600" b="1"/>
                <a:t>Muslims </a:t>
              </a:r>
              <a:r>
                <a:rPr lang="en-GB" sz="3600"/>
                <a:t>feel close to </a:t>
              </a:r>
              <a:r>
                <a:rPr lang="en-GB" sz="3600" b="1"/>
                <a:t>Allah</a:t>
              </a:r>
              <a:r>
                <a:rPr lang="en-GB" sz="3600"/>
                <a:t> when they are in the </a:t>
              </a:r>
              <a:r>
                <a:rPr lang="en-GB" sz="3600" b="1"/>
                <a:t>mosque</a:t>
              </a:r>
              <a:r>
                <a:rPr lang="en-GB" sz="3600"/>
                <a:t>. They often </a:t>
              </a:r>
              <a:r>
                <a:rPr lang="en-GB" sz="3600" b="1"/>
                <a:t>worship</a:t>
              </a:r>
              <a:r>
                <a:rPr lang="en-GB" sz="3600"/>
                <a:t> together, saying thanks to </a:t>
              </a:r>
              <a:r>
                <a:rPr lang="en-GB" sz="3600" b="1"/>
                <a:t>Allah.</a:t>
              </a:r>
            </a:p>
          </p:txBody>
        </p:sp>
      </p:grpSp>
      <p:grpSp>
        <p:nvGrpSpPr>
          <p:cNvPr id="9" name="Group 8">
            <a:extLst>
              <a:ext uri="{FF2B5EF4-FFF2-40B4-BE49-F238E27FC236}">
                <a16:creationId xmlns:a16="http://schemas.microsoft.com/office/drawing/2014/main" id="{142039FB-C5B4-4584-BEA4-FEF9A37C07F8}"/>
              </a:ext>
            </a:extLst>
          </p:cNvPr>
          <p:cNvGrpSpPr/>
          <p:nvPr/>
        </p:nvGrpSpPr>
        <p:grpSpPr>
          <a:xfrm>
            <a:off x="214683" y="4814388"/>
            <a:ext cx="11740896" cy="1494971"/>
            <a:chOff x="229060" y="4224918"/>
            <a:chExt cx="11740896" cy="2084442"/>
          </a:xfrm>
        </p:grpSpPr>
        <p:sp>
          <p:nvSpPr>
            <p:cNvPr id="8" name="Rectangle: Rounded Corners 7">
              <a:extLst>
                <a:ext uri="{FF2B5EF4-FFF2-40B4-BE49-F238E27FC236}">
                  <a16:creationId xmlns:a16="http://schemas.microsoft.com/office/drawing/2014/main" id="{CA95973F-ABF1-99ED-5B00-FC59CD9CC2B0}"/>
                </a:ext>
              </a:extLst>
            </p:cNvPr>
            <p:cNvSpPr/>
            <p:nvPr/>
          </p:nvSpPr>
          <p:spPr>
            <a:xfrm>
              <a:off x="229060" y="4224918"/>
              <a:ext cx="11740896" cy="2084442"/>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t>Sikhs follow the teachings of Guru Nanak</a:t>
              </a:r>
            </a:p>
          </p:txBody>
        </p:sp>
        <p:sp>
          <p:nvSpPr>
            <p:cNvPr id="12" name="TextBox 11">
              <a:extLst>
                <a:ext uri="{FF2B5EF4-FFF2-40B4-BE49-F238E27FC236}">
                  <a16:creationId xmlns:a16="http://schemas.microsoft.com/office/drawing/2014/main" id="{38A186E7-639F-4556-8ED7-5345A271D351}"/>
                </a:ext>
              </a:extLst>
            </p:cNvPr>
            <p:cNvSpPr txBox="1"/>
            <p:nvPr/>
          </p:nvSpPr>
          <p:spPr>
            <a:xfrm>
              <a:off x="305025" y="4443864"/>
              <a:ext cx="11588967" cy="1673622"/>
            </a:xfrm>
            <a:prstGeom prst="rect">
              <a:avLst/>
            </a:prstGeom>
            <a:noFill/>
          </p:spPr>
          <p:txBody>
            <a:bodyPr wrap="square" lIns="91440" tIns="45720" rIns="91440" bIns="45720" rtlCol="0" anchor="t">
              <a:spAutoFit/>
            </a:bodyPr>
            <a:lstStyle/>
            <a:p>
              <a:pPr algn="ctr"/>
              <a:r>
                <a:rPr lang="en-GB" sz="3600" b="1"/>
                <a:t>Mosques</a:t>
              </a:r>
              <a:r>
                <a:rPr lang="en-GB" sz="3600"/>
                <a:t> have special objects which are looked after carefully. They often have beautiful patterns on the walls.</a:t>
              </a:r>
            </a:p>
          </p:txBody>
        </p:sp>
      </p:grpSp>
    </p:spTree>
    <p:extLst>
      <p:ext uri="{BB962C8B-B14F-4D97-AF65-F5344CB8AC3E}">
        <p14:creationId xmlns:p14="http://schemas.microsoft.com/office/powerpoint/2010/main" val="157109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E474-7C80-47FA-AE2A-12CDF8742B84}"/>
              </a:ext>
            </a:extLst>
          </p:cNvPr>
          <p:cNvSpPr>
            <a:spLocks noGrp="1"/>
          </p:cNvSpPr>
          <p:nvPr>
            <p:ph type="title"/>
          </p:nvPr>
        </p:nvSpPr>
        <p:spPr/>
        <p:txBody>
          <a:bodyPr/>
          <a:lstStyle/>
          <a:p>
            <a:pPr algn="ctr"/>
            <a:r>
              <a:rPr lang="en-GB" sz="4400" b="1" dirty="0">
                <a:solidFill>
                  <a:schemeClr val="dk1"/>
                </a:solidFill>
                <a:latin typeface="+mn-lt"/>
                <a:ea typeface="Trebuchet MS"/>
                <a:cs typeface="Trebuchet MS"/>
                <a:sym typeface="Trebuchet MS"/>
              </a:rPr>
              <a:t>What have we learned today?</a:t>
            </a:r>
            <a:br>
              <a:rPr lang="en-GB" sz="4400" b="1" dirty="0">
                <a:solidFill>
                  <a:schemeClr val="dk1"/>
                </a:solidFill>
                <a:latin typeface="+mn-lt"/>
                <a:ea typeface="Trebuchet MS"/>
                <a:cs typeface="Trebuchet MS"/>
                <a:sym typeface="Trebuchet MS"/>
              </a:rPr>
            </a:br>
            <a:endParaRPr lang="en-GB" dirty="0">
              <a:latin typeface="+mn-lt"/>
            </a:endParaRPr>
          </a:p>
        </p:txBody>
      </p:sp>
      <p:pic>
        <p:nvPicPr>
          <p:cNvPr id="9" name="Picture 8" descr="A red candle with a flame on it&#10;&#10;Description automatically generated">
            <a:extLst>
              <a:ext uri="{FF2B5EF4-FFF2-40B4-BE49-F238E27FC236}">
                <a16:creationId xmlns:a16="http://schemas.microsoft.com/office/drawing/2014/main" id="{6924E2AA-FA51-4EEB-0AAA-99685509AA6A}"/>
              </a:ext>
            </a:extLst>
          </p:cNvPr>
          <p:cNvPicPr>
            <a:picLocks noChangeAspect="1"/>
          </p:cNvPicPr>
          <p:nvPr/>
        </p:nvPicPr>
        <p:blipFill>
          <a:blip r:embed="rId3"/>
          <a:stretch>
            <a:fillRect/>
          </a:stretch>
        </p:blipFill>
        <p:spPr>
          <a:xfrm>
            <a:off x="127240" y="5942880"/>
            <a:ext cx="708804" cy="723182"/>
          </a:xfrm>
          <a:prstGeom prst="rect">
            <a:avLst/>
          </a:prstGeom>
        </p:spPr>
      </p:pic>
      <p:sp>
        <p:nvSpPr>
          <p:cNvPr id="11" name="Speech Bubble: Rectangle with Corners Rounded 10">
            <a:extLst>
              <a:ext uri="{FF2B5EF4-FFF2-40B4-BE49-F238E27FC236}">
                <a16:creationId xmlns:a16="http://schemas.microsoft.com/office/drawing/2014/main" id="{1C3E8D25-9965-A713-0F24-0AFDCEEEA89A}"/>
              </a:ext>
            </a:extLst>
          </p:cNvPr>
          <p:cNvSpPr/>
          <p:nvPr/>
        </p:nvSpPr>
        <p:spPr>
          <a:xfrm>
            <a:off x="294599" y="1246033"/>
            <a:ext cx="9316241" cy="673482"/>
          </a:xfrm>
          <a:prstGeom prst="wedgeRoundRect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6">
            <a:extLst>
              <a:ext uri="{FF2B5EF4-FFF2-40B4-BE49-F238E27FC236}">
                <a16:creationId xmlns:a16="http://schemas.microsoft.com/office/drawing/2014/main" id="{D88792CA-6497-3EF1-4268-0B85DA4992A6}"/>
              </a:ext>
            </a:extLst>
          </p:cNvPr>
          <p:cNvSpPr txBox="1"/>
          <p:nvPr/>
        </p:nvSpPr>
        <p:spPr>
          <a:xfrm>
            <a:off x="295159" y="1386427"/>
            <a:ext cx="10510692" cy="8002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t>How are these </a:t>
            </a:r>
            <a:r>
              <a:rPr lang="en-US" sz="2800" b="1"/>
              <a:t>mosques</a:t>
            </a:r>
            <a:r>
              <a:rPr lang="en-US" sz="2800"/>
              <a:t> the same? How are they different? </a:t>
            </a:r>
            <a:endParaRPr lang="en-US"/>
          </a:p>
          <a:p>
            <a:endParaRPr lang="en-US"/>
          </a:p>
        </p:txBody>
      </p:sp>
      <p:pic>
        <p:nvPicPr>
          <p:cNvPr id="4" name="Picture 3" descr="A building with domes and towers&#10;&#10;Description automatically generated">
            <a:extLst>
              <a:ext uri="{FF2B5EF4-FFF2-40B4-BE49-F238E27FC236}">
                <a16:creationId xmlns:a16="http://schemas.microsoft.com/office/drawing/2014/main" id="{4D6F2586-38FB-45FD-435B-E1C91E1E1B0C}"/>
              </a:ext>
            </a:extLst>
          </p:cNvPr>
          <p:cNvPicPr>
            <a:picLocks noChangeAspect="1"/>
          </p:cNvPicPr>
          <p:nvPr/>
        </p:nvPicPr>
        <p:blipFill>
          <a:blip r:embed="rId4"/>
          <a:stretch>
            <a:fillRect/>
          </a:stretch>
        </p:blipFill>
        <p:spPr>
          <a:xfrm>
            <a:off x="6254152" y="2193714"/>
            <a:ext cx="5650300" cy="3750152"/>
          </a:xfrm>
          <a:prstGeom prst="roundRect">
            <a:avLst>
              <a:gd name="adj" fmla="val 8594"/>
            </a:avLst>
          </a:prstGeom>
          <a:solidFill>
            <a:srgbClr val="FFFFFF">
              <a:shade val="85000"/>
            </a:srgbClr>
          </a:solidFill>
          <a:ln>
            <a:noFill/>
          </a:ln>
          <a:effectLst/>
        </p:spPr>
      </p:pic>
      <p:pic>
        <p:nvPicPr>
          <p:cNvPr id="3" name="Picture 2" descr="A building with a tower&#10;&#10;Description automatically generated">
            <a:extLst>
              <a:ext uri="{FF2B5EF4-FFF2-40B4-BE49-F238E27FC236}">
                <a16:creationId xmlns:a16="http://schemas.microsoft.com/office/drawing/2014/main" id="{7D84CB1B-92EA-0345-BAE5-6FBF905D8113}"/>
              </a:ext>
            </a:extLst>
          </p:cNvPr>
          <p:cNvPicPr>
            <a:picLocks noChangeAspect="1"/>
          </p:cNvPicPr>
          <p:nvPr/>
        </p:nvPicPr>
        <p:blipFill>
          <a:blip r:embed="rId5"/>
          <a:stretch>
            <a:fillRect/>
          </a:stretch>
        </p:blipFill>
        <p:spPr>
          <a:xfrm>
            <a:off x="316302" y="2144275"/>
            <a:ext cx="5621547" cy="3752487"/>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Tree>
    <p:extLst>
      <p:ext uri="{BB962C8B-B14F-4D97-AF65-F5344CB8AC3E}">
        <p14:creationId xmlns:p14="http://schemas.microsoft.com/office/powerpoint/2010/main" val="104915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endParaRPr lang="en-GB">
              <a:latin typeface="Abadi" panose="020B0604020104020204" pitchFamily="34" charset="0"/>
            </a:endParaRPr>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a:latin typeface="Tenorite" panose="00000500000000000000" pitchFamily="2" charset="0"/>
              </a:rPr>
              <a:t>Notes for teachers</a:t>
            </a:r>
          </a:p>
        </p:txBody>
      </p:sp>
      <p:sp>
        <p:nvSpPr>
          <p:cNvPr id="3" name="TextBox 1">
            <a:extLst>
              <a:ext uri="{FF2B5EF4-FFF2-40B4-BE49-F238E27FC236}">
                <a16:creationId xmlns:a16="http://schemas.microsoft.com/office/drawing/2014/main" id="{76758F74-0ECC-6B42-A614-352F7E0FEF91}"/>
              </a:ext>
            </a:extLst>
          </p:cNvPr>
          <p:cNvSpPr txBox="1"/>
          <p:nvPr/>
        </p:nvSpPr>
        <p:spPr>
          <a:xfrm>
            <a:off x="224287" y="655608"/>
            <a:ext cx="11973463" cy="5632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cs typeface="Segoe UI"/>
              </a:rPr>
              <a:t>Where this lesson fits: </a:t>
            </a:r>
            <a:r>
              <a:rPr lang="en-GB">
                <a:cs typeface="Segoe UI"/>
              </a:rPr>
              <a:t>This is the fourth session in the unit exploring the concept of ‘Special Places’. Having shared their own experiences of special places and looking at special places in the community, we begin to focus on places of worship. After experiencing the church as a special place for Christians, we focus on the mosque as the place of worship for Muslims. Again, we focus on the awe and wonder inspired by visiting the mosque.</a:t>
            </a:r>
            <a:endParaRPr lang="en-US">
              <a:cs typeface="Segoe UI"/>
            </a:endParaRPr>
          </a:p>
          <a:p>
            <a:r>
              <a:rPr lang="en-GB">
                <a:cs typeface="Segoe UI"/>
              </a:rPr>
              <a:t>​</a:t>
            </a:r>
          </a:p>
          <a:p>
            <a:r>
              <a:rPr lang="en-GB" b="1">
                <a:cs typeface="Segoe UI"/>
              </a:rPr>
              <a:t>Points to note: </a:t>
            </a:r>
            <a:r>
              <a:rPr lang="en-GB">
                <a:ea typeface="+mn-lt"/>
                <a:cs typeface="+mn-lt"/>
              </a:rPr>
              <a:t>Be aware when handling some religious artefacts that there are some restrictions on the way some objects are used and handled e.g. the Qur’an is stored covered on a high shelf. Supervise children when handling holy books and give them children's versions to handle independently.</a:t>
            </a:r>
            <a:endParaRPr lang="en-US">
              <a:cs typeface="Segoe UI"/>
            </a:endParaRPr>
          </a:p>
          <a:p>
            <a:r>
              <a:rPr lang="en-GB">
                <a:cs typeface="Segoe UI"/>
              </a:rPr>
              <a:t>​</a:t>
            </a:r>
          </a:p>
          <a:p>
            <a:r>
              <a:rPr lang="en-GB" b="1">
                <a:cs typeface="Segoe UI"/>
              </a:rPr>
              <a:t>Religious Education in Early Years settings: </a:t>
            </a:r>
            <a:r>
              <a:rPr lang="en-GB">
                <a:cs typeface="Segoe UI"/>
              </a:rPr>
              <a:t>Activities may be adapted to suit Reception and Nursery settings. See the full unit plan for links to Early Learning Goals and a full range of ideas for adult-led and independent activities.</a:t>
            </a:r>
            <a:r>
              <a:rPr lang="en-US">
                <a:cs typeface="Segoe UI"/>
              </a:rPr>
              <a:t>​</a:t>
            </a:r>
          </a:p>
          <a:p>
            <a:r>
              <a:rPr lang="en-GB">
                <a:cs typeface="Segoe UI"/>
              </a:rPr>
              <a:t>​</a:t>
            </a:r>
          </a:p>
          <a:p>
            <a:r>
              <a:rPr lang="en-GB" b="1">
                <a:cs typeface="Segoe UI"/>
              </a:rPr>
              <a:t>Further lesson notes and additional ideas</a:t>
            </a:r>
            <a:r>
              <a:rPr lang="en-GB">
                <a:cs typeface="Segoe UI"/>
              </a:rPr>
              <a:t> may be found in the notes section of some slides (normal or presenter view).</a:t>
            </a:r>
            <a:r>
              <a:rPr lang="en-US">
                <a:cs typeface="Segoe UI"/>
              </a:rPr>
              <a:t>​</a:t>
            </a:r>
          </a:p>
          <a:p>
            <a:r>
              <a:rPr lang="en-GB">
                <a:cs typeface="Segoe UI"/>
              </a:rPr>
              <a:t>​</a:t>
            </a:r>
          </a:p>
          <a:p>
            <a:r>
              <a:rPr lang="en-GB" b="1">
                <a:cs typeface="Segoe UI"/>
              </a:rPr>
              <a:t>Enrichment ideas:</a:t>
            </a:r>
            <a:r>
              <a:rPr lang="en-GB">
                <a:cs typeface="Segoe UI"/>
              </a:rPr>
              <a:t> Ideally, this session would take place in a mosque or involve inviting an Imam or Muslim to talk about their mosque, showing some of things related to the mosque like prayer mats or prayer beads. </a:t>
            </a:r>
            <a:endParaRPr lang="en-US">
              <a:cs typeface="Segoe UI"/>
            </a:endParaRPr>
          </a:p>
          <a:p>
            <a:r>
              <a:rPr lang="en-GB">
                <a:cs typeface="Segoe UI"/>
              </a:rPr>
              <a:t>​</a:t>
            </a:r>
          </a:p>
          <a:p>
            <a:r>
              <a:rPr lang="en-GB" b="1">
                <a:cs typeface="Segoe UI"/>
              </a:rPr>
              <a:t>Outdoor learning:</a:t>
            </a:r>
            <a:r>
              <a:rPr lang="en-GB">
                <a:cs typeface="Segoe UI"/>
              </a:rPr>
              <a:t> </a:t>
            </a:r>
            <a:r>
              <a:rPr lang="en-GB">
                <a:ea typeface="+mn-lt"/>
                <a:cs typeface="+mn-lt"/>
              </a:rPr>
              <a:t>Build a special place/place of worship using blocks and crates in the outdoor area.</a:t>
            </a:r>
            <a:endParaRPr lang="en-US">
              <a:cs typeface="Segoe UI"/>
            </a:endParaRPr>
          </a:p>
          <a:p>
            <a:r>
              <a:rPr lang="en-GB">
                <a:cs typeface="Segoe UI"/>
              </a:rPr>
              <a:t>​</a:t>
            </a:r>
          </a:p>
          <a:p>
            <a:r>
              <a:rPr lang="en-GB" b="1">
                <a:cs typeface="Segoe UI"/>
              </a:rPr>
              <a:t>Resources needed: </a:t>
            </a:r>
            <a:r>
              <a:rPr lang="en-GB">
                <a:cs typeface="Segoe UI"/>
              </a:rPr>
              <a:t>Photographs of different mosques, Islamic artefact box, persona doll (optional).</a:t>
            </a:r>
          </a:p>
        </p:txBody>
      </p:sp>
    </p:spTree>
    <p:extLst>
      <p:ext uri="{BB962C8B-B14F-4D97-AF65-F5344CB8AC3E}">
        <p14:creationId xmlns:p14="http://schemas.microsoft.com/office/powerpoint/2010/main" val="1298313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E474-7C80-47FA-AE2A-12CDF8742B84}"/>
              </a:ext>
            </a:extLst>
          </p:cNvPr>
          <p:cNvSpPr>
            <a:spLocks noGrp="1"/>
          </p:cNvSpPr>
          <p:nvPr>
            <p:ph type="title"/>
          </p:nvPr>
        </p:nvSpPr>
        <p:spPr>
          <a:xfrm>
            <a:off x="838200" y="48823"/>
            <a:ext cx="10515600" cy="1325563"/>
          </a:xfrm>
        </p:spPr>
        <p:txBody>
          <a:bodyPr/>
          <a:lstStyle/>
          <a:p>
            <a:pPr algn="ctr"/>
            <a:r>
              <a:rPr lang="en-GB" sz="4400" b="1">
                <a:solidFill>
                  <a:schemeClr val="dk1"/>
                </a:solidFill>
                <a:latin typeface="+mn-lt"/>
                <a:ea typeface="Trebuchet MS"/>
                <a:cs typeface="Trebuchet MS"/>
                <a:sym typeface="Trebuchet MS"/>
              </a:rPr>
              <a:t>What have we learned today?</a:t>
            </a:r>
            <a:br>
              <a:rPr lang="en-GB" sz="4400" b="1">
                <a:solidFill>
                  <a:schemeClr val="dk1"/>
                </a:solidFill>
                <a:latin typeface="+mn-lt"/>
                <a:ea typeface="Trebuchet MS"/>
                <a:cs typeface="Trebuchet MS"/>
                <a:sym typeface="Trebuchet MS"/>
              </a:rPr>
            </a:br>
            <a:endParaRPr lang="en-GB">
              <a:latin typeface="+mn-lt"/>
            </a:endParaRPr>
          </a:p>
        </p:txBody>
      </p:sp>
      <p:pic>
        <p:nvPicPr>
          <p:cNvPr id="9" name="Picture 8" descr="A red candle with a flame on it&#10;&#10;Description automatically generated">
            <a:extLst>
              <a:ext uri="{FF2B5EF4-FFF2-40B4-BE49-F238E27FC236}">
                <a16:creationId xmlns:a16="http://schemas.microsoft.com/office/drawing/2014/main" id="{6924E2AA-FA51-4EEB-0AAA-99685509AA6A}"/>
              </a:ext>
            </a:extLst>
          </p:cNvPr>
          <p:cNvPicPr>
            <a:picLocks noChangeAspect="1"/>
          </p:cNvPicPr>
          <p:nvPr/>
        </p:nvPicPr>
        <p:blipFill>
          <a:blip r:embed="rId3"/>
          <a:stretch>
            <a:fillRect/>
          </a:stretch>
        </p:blipFill>
        <p:spPr>
          <a:xfrm>
            <a:off x="127240" y="6129786"/>
            <a:ext cx="708804" cy="723182"/>
          </a:xfrm>
          <a:prstGeom prst="rect">
            <a:avLst/>
          </a:prstGeom>
        </p:spPr>
      </p:pic>
      <p:sp>
        <p:nvSpPr>
          <p:cNvPr id="11" name="Speech Bubble: Rectangle with Corners Rounded 10">
            <a:extLst>
              <a:ext uri="{FF2B5EF4-FFF2-40B4-BE49-F238E27FC236}">
                <a16:creationId xmlns:a16="http://schemas.microsoft.com/office/drawing/2014/main" id="{1C3E8D25-9965-A713-0F24-0AFDCEEEA89A}"/>
              </a:ext>
            </a:extLst>
          </p:cNvPr>
          <p:cNvSpPr/>
          <p:nvPr/>
        </p:nvSpPr>
        <p:spPr>
          <a:xfrm>
            <a:off x="294599" y="714071"/>
            <a:ext cx="9316241" cy="601596"/>
          </a:xfrm>
          <a:prstGeom prst="wedgeRoundRect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6">
            <a:extLst>
              <a:ext uri="{FF2B5EF4-FFF2-40B4-BE49-F238E27FC236}">
                <a16:creationId xmlns:a16="http://schemas.microsoft.com/office/drawing/2014/main" id="{D88792CA-6497-3EF1-4268-0B85DA4992A6}"/>
              </a:ext>
            </a:extLst>
          </p:cNvPr>
          <p:cNvSpPr txBox="1"/>
          <p:nvPr/>
        </p:nvSpPr>
        <p:spPr>
          <a:xfrm>
            <a:off x="295159" y="840087"/>
            <a:ext cx="10510692" cy="8002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t>How are these </a:t>
            </a:r>
            <a:r>
              <a:rPr lang="en-US" sz="2800" b="1"/>
              <a:t>mosques</a:t>
            </a:r>
            <a:r>
              <a:rPr lang="en-US" sz="2800"/>
              <a:t> the same? How are they different? </a:t>
            </a:r>
            <a:endParaRPr lang="en-US"/>
          </a:p>
          <a:p>
            <a:endParaRPr lang="en-US"/>
          </a:p>
        </p:txBody>
      </p:sp>
      <p:pic>
        <p:nvPicPr>
          <p:cNvPr id="8" name="Picture 7" descr="A group of people sitting on the floor in a room&#10;&#10;Description automatically generated">
            <a:extLst>
              <a:ext uri="{FF2B5EF4-FFF2-40B4-BE49-F238E27FC236}">
                <a16:creationId xmlns:a16="http://schemas.microsoft.com/office/drawing/2014/main" id="{99948860-BFA1-C87F-E00C-FFC42C339EBA}"/>
              </a:ext>
            </a:extLst>
          </p:cNvPr>
          <p:cNvPicPr>
            <a:picLocks noChangeAspect="1"/>
          </p:cNvPicPr>
          <p:nvPr/>
        </p:nvPicPr>
        <p:blipFill>
          <a:blip r:embed="rId4"/>
          <a:stretch>
            <a:fillRect/>
          </a:stretch>
        </p:blipFill>
        <p:spPr>
          <a:xfrm>
            <a:off x="129397" y="1646207"/>
            <a:ext cx="5822830" cy="4341964"/>
          </a:xfrm>
          <a:prstGeom prst="roundRect">
            <a:avLst>
              <a:gd name="adj" fmla="val 8594"/>
            </a:avLst>
          </a:prstGeom>
          <a:solidFill>
            <a:srgbClr val="FFFFFF">
              <a:shade val="85000"/>
            </a:srgbClr>
          </a:solidFill>
          <a:ln>
            <a:noFill/>
          </a:ln>
          <a:effectLst>
            <a:reflection blurRad="12700" stA="0" endPos="28000" dir="5400000" sy="-100000" algn="bl" rotWithShape="0"/>
          </a:effectLst>
        </p:spPr>
      </p:pic>
      <p:pic>
        <p:nvPicPr>
          <p:cNvPr id="12" name="Picture 11" descr="A person standing in a large room&#10;&#10;Description automatically generated">
            <a:extLst>
              <a:ext uri="{FF2B5EF4-FFF2-40B4-BE49-F238E27FC236}">
                <a16:creationId xmlns:a16="http://schemas.microsoft.com/office/drawing/2014/main" id="{F8FFDAB3-1BC0-6977-35A0-B89373D61590}"/>
              </a:ext>
            </a:extLst>
          </p:cNvPr>
          <p:cNvPicPr>
            <a:picLocks noChangeAspect="1"/>
          </p:cNvPicPr>
          <p:nvPr/>
        </p:nvPicPr>
        <p:blipFill>
          <a:blip r:embed="rId5"/>
          <a:stretch>
            <a:fillRect/>
          </a:stretch>
        </p:blipFill>
        <p:spPr>
          <a:xfrm>
            <a:off x="6239774" y="1646118"/>
            <a:ext cx="5808454" cy="4356522"/>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Tree>
    <p:extLst>
      <p:ext uri="{BB962C8B-B14F-4D97-AF65-F5344CB8AC3E}">
        <p14:creationId xmlns:p14="http://schemas.microsoft.com/office/powerpoint/2010/main" val="1767339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6805BBE7-C670-2FE2-B1AA-C643E6606BF4}"/>
              </a:ext>
            </a:extLst>
          </p:cNvPr>
          <p:cNvSpPr/>
          <p:nvPr/>
        </p:nvSpPr>
        <p:spPr>
          <a:xfrm rot="619275">
            <a:off x="1166803" y="1280861"/>
            <a:ext cx="9602071" cy="4570234"/>
          </a:xfrm>
          <a:prstGeom prst="cloud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EBBF2A4-1FE0-1754-853E-61C6D8359C96}"/>
              </a:ext>
            </a:extLst>
          </p:cNvPr>
          <p:cNvSpPr txBox="1"/>
          <p:nvPr/>
        </p:nvSpPr>
        <p:spPr>
          <a:xfrm>
            <a:off x="2894335" y="1721488"/>
            <a:ext cx="6704737" cy="4031873"/>
          </a:xfrm>
          <a:prstGeom prst="rect">
            <a:avLst/>
          </a:prstGeom>
          <a:noFill/>
        </p:spPr>
        <p:txBody>
          <a:bodyPr wrap="square" lIns="91440" tIns="45720" rIns="91440" bIns="45720" rtlCol="0" anchor="t">
            <a:spAutoFit/>
          </a:bodyPr>
          <a:lstStyle/>
          <a:p>
            <a:endParaRPr lang="en-GB" i="1"/>
          </a:p>
          <a:p>
            <a:r>
              <a:rPr lang="en-GB" sz="2800"/>
              <a:t>Listen to the Arabic call to prayer.</a:t>
            </a:r>
          </a:p>
          <a:p>
            <a:endParaRPr lang="en-GB" sz="2800"/>
          </a:p>
          <a:p>
            <a:endParaRPr lang="en-GB" sz="2800"/>
          </a:p>
          <a:p>
            <a:r>
              <a:rPr lang="en-GB" sz="2800"/>
              <a:t>Move around the room and stop when the call to prayer stops.</a:t>
            </a:r>
            <a:endParaRPr lang="en-GB"/>
          </a:p>
          <a:p>
            <a:endParaRPr lang="en-GB" sz="2800"/>
          </a:p>
          <a:p>
            <a:r>
              <a:rPr lang="en-GB" sz="2800"/>
              <a:t>How did it make you feel?</a:t>
            </a:r>
          </a:p>
          <a:p>
            <a:endParaRPr lang="en-GB" sz="2400"/>
          </a:p>
          <a:p>
            <a:endParaRPr lang="en-GB"/>
          </a:p>
        </p:txBody>
      </p:sp>
      <p:sp>
        <p:nvSpPr>
          <p:cNvPr id="2" name="TextBox 1">
            <a:extLst>
              <a:ext uri="{FF2B5EF4-FFF2-40B4-BE49-F238E27FC236}">
                <a16:creationId xmlns:a16="http://schemas.microsoft.com/office/drawing/2014/main" id="{76CFC6CD-EC56-4631-80A2-2E8D538F226D}"/>
              </a:ext>
            </a:extLst>
          </p:cNvPr>
          <p:cNvSpPr txBox="1"/>
          <p:nvPr/>
        </p:nvSpPr>
        <p:spPr>
          <a:xfrm>
            <a:off x="1520575" y="472611"/>
            <a:ext cx="9020710" cy="707886"/>
          </a:xfrm>
          <a:prstGeom prst="rect">
            <a:avLst/>
          </a:prstGeom>
          <a:noFill/>
        </p:spPr>
        <p:txBody>
          <a:bodyPr wrap="square" rtlCol="0">
            <a:spAutoFit/>
          </a:bodyPr>
          <a:lstStyle/>
          <a:p>
            <a:pPr algn="ctr"/>
            <a:r>
              <a:rPr lang="en-GB" sz="4000" b="1"/>
              <a:t>Time to think</a:t>
            </a:r>
          </a:p>
        </p:txBody>
      </p:sp>
      <p:pic>
        <p:nvPicPr>
          <p:cNvPr id="7" name="Picture 6" descr="A red candle with a flame on it&#10;&#10;Description automatically generated">
            <a:extLst>
              <a:ext uri="{FF2B5EF4-FFF2-40B4-BE49-F238E27FC236}">
                <a16:creationId xmlns:a16="http://schemas.microsoft.com/office/drawing/2014/main" id="{D94E524E-5E30-98A5-B5D8-0CE42B98CB48}"/>
              </a:ext>
            </a:extLst>
          </p:cNvPr>
          <p:cNvPicPr>
            <a:picLocks noChangeAspect="1"/>
          </p:cNvPicPr>
          <p:nvPr/>
        </p:nvPicPr>
        <p:blipFill>
          <a:blip r:embed="rId5"/>
          <a:stretch>
            <a:fillRect/>
          </a:stretch>
        </p:blipFill>
        <p:spPr>
          <a:xfrm>
            <a:off x="127240" y="5942880"/>
            <a:ext cx="708804" cy="723182"/>
          </a:xfrm>
          <a:prstGeom prst="rect">
            <a:avLst/>
          </a:prstGeom>
        </p:spPr>
      </p:pic>
      <p:pic>
        <p:nvPicPr>
          <p:cNvPr id="4" name="010898_islamic-call-to-prayer-59393 (1)">
            <a:hlinkClick r:id="" action="ppaction://media"/>
            <a:extLst>
              <a:ext uri="{FF2B5EF4-FFF2-40B4-BE49-F238E27FC236}">
                <a16:creationId xmlns:a16="http://schemas.microsoft.com/office/drawing/2014/main" id="{80E90F7A-2133-B626-24D0-8152DD3BE8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30875" y="2474403"/>
            <a:ext cx="730250" cy="730250"/>
          </a:xfrm>
          <a:prstGeom prst="rect">
            <a:avLst/>
          </a:prstGeom>
        </p:spPr>
      </p:pic>
    </p:spTree>
    <p:extLst>
      <p:ext uri="{BB962C8B-B14F-4D97-AF65-F5344CB8AC3E}">
        <p14:creationId xmlns:p14="http://schemas.microsoft.com/office/powerpoint/2010/main" val="258162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4152-B95A-7C05-8312-FBF07B358E15}"/>
              </a:ext>
            </a:extLst>
          </p:cNvPr>
          <p:cNvSpPr txBox="1">
            <a:spLocks/>
          </p:cNvSpPr>
          <p:nvPr/>
        </p:nvSpPr>
        <p:spPr>
          <a:xfrm>
            <a:off x="0" y="0"/>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a:t>Acknowledgments</a:t>
            </a:r>
            <a:endParaRPr lang="en-GB" b="1"/>
          </a:p>
        </p:txBody>
      </p:sp>
      <p:sp>
        <p:nvSpPr>
          <p:cNvPr id="13" name="TextBox 12">
            <a:extLst>
              <a:ext uri="{FF2B5EF4-FFF2-40B4-BE49-F238E27FC236}">
                <a16:creationId xmlns:a16="http://schemas.microsoft.com/office/drawing/2014/main" id="{8A302A3F-6A50-4CFF-B105-DF6A9058B3FB}"/>
              </a:ext>
            </a:extLst>
          </p:cNvPr>
          <p:cNvSpPr txBox="1"/>
          <p:nvPr/>
        </p:nvSpPr>
        <p:spPr>
          <a:xfrm>
            <a:off x="496480" y="1965270"/>
            <a:ext cx="11109730" cy="110799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Tenorit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enorite"/>
                <a:ea typeface="+mn-ea"/>
                <a:cs typeface="+mn-cs"/>
              </a:rPr>
              <a:t>All photos from </a:t>
            </a:r>
            <a:r>
              <a:rPr kumimoji="0" lang="en-GB" sz="2400" b="0" i="0" u="none" strike="noStrike" kern="1200" cap="none" spc="0" normalizeH="0" baseline="0" noProof="0" dirty="0" err="1">
                <a:ln>
                  <a:noFill/>
                </a:ln>
                <a:solidFill>
                  <a:prstClr val="black"/>
                </a:solidFill>
                <a:effectLst/>
                <a:uLnTx/>
                <a:uFillTx/>
                <a:latin typeface="Tenorite"/>
                <a:ea typeface="+mn-ea"/>
                <a:cs typeface="+mn-cs"/>
              </a:rPr>
              <a:t>Vecteezy</a:t>
            </a:r>
            <a:r>
              <a:rPr kumimoji="0" lang="en-GB" sz="2400" b="0" i="0" u="none" strike="noStrike" kern="1200" cap="none" spc="0" normalizeH="0" baseline="0" noProof="0" dirty="0">
                <a:ln>
                  <a:noFill/>
                </a:ln>
                <a:solidFill>
                  <a:prstClr val="black"/>
                </a:solidFill>
                <a:effectLst/>
                <a:uLnTx/>
                <a:uFillTx/>
                <a:latin typeface="Tenorite"/>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prstClr val="black"/>
              </a:solidFill>
              <a:latin typeface="Tenorit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enorite"/>
              <a:ea typeface="+mn-ea"/>
              <a:cs typeface="+mn-cs"/>
            </a:endParaRPr>
          </a:p>
        </p:txBody>
      </p:sp>
    </p:spTree>
    <p:extLst>
      <p:ext uri="{BB962C8B-B14F-4D97-AF65-F5344CB8AC3E}">
        <p14:creationId xmlns:p14="http://schemas.microsoft.com/office/powerpoint/2010/main" val="30327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129396"/>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Tenorite" panose="00000500000000000000" pitchFamily="2" charset="0"/>
                <a:ea typeface="+mj-ea"/>
                <a:cs typeface="+mj-cs"/>
              </a:rPr>
              <a:t>Notes for teachers</a:t>
            </a:r>
          </a:p>
        </p:txBody>
      </p:sp>
      <p:sp>
        <p:nvSpPr>
          <p:cNvPr id="2" name="TextBox 1">
            <a:extLst>
              <a:ext uri="{FF2B5EF4-FFF2-40B4-BE49-F238E27FC236}">
                <a16:creationId xmlns:a16="http://schemas.microsoft.com/office/drawing/2014/main" id="{18E6E7BF-E74E-8B74-2D43-84F58F585517}"/>
              </a:ext>
            </a:extLst>
          </p:cNvPr>
          <p:cNvSpPr txBox="1"/>
          <p:nvPr/>
        </p:nvSpPr>
        <p:spPr>
          <a:xfrm>
            <a:off x="483080" y="1115683"/>
            <a:ext cx="1116833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Segoe UI"/>
              </a:rPr>
              <a:t>Slide 10: </a:t>
            </a:r>
            <a:r>
              <a:rPr lang="en-GB" dirty="0">
                <a:cs typeface="Segoe UI"/>
              </a:rPr>
              <a:t>6 different virtual mosque tours</a:t>
            </a:r>
            <a:r>
              <a:rPr lang="en-GB" dirty="0">
                <a:ea typeface="+mn-lt"/>
                <a:cs typeface="Segoe UI"/>
              </a:rPr>
              <a:t> if you cannot visit in person:</a:t>
            </a:r>
            <a:r>
              <a:rPr lang="en-GB" b="1" dirty="0">
                <a:ea typeface="+mn-lt"/>
                <a:cs typeface="Segoe UI"/>
              </a:rPr>
              <a:t> </a:t>
            </a:r>
            <a:r>
              <a:rPr lang="en-GB" dirty="0">
                <a:ea typeface="+mn-lt"/>
                <a:cs typeface="+mn-lt"/>
                <a:hlinkClick r:id="rId4"/>
              </a:rPr>
              <a:t>VMM_360TourGuideProfiles.pdf</a:t>
            </a:r>
            <a:endParaRPr lang="en-US" dirty="0"/>
          </a:p>
          <a:p>
            <a:endParaRPr lang="en-GB" dirty="0">
              <a:cs typeface="Segoe UI"/>
            </a:endParaRPr>
          </a:p>
          <a:p>
            <a:r>
              <a:rPr lang="en-GB" b="1" dirty="0">
                <a:cs typeface="Segoe UI"/>
              </a:rPr>
              <a:t>Slides 15 and 16: </a:t>
            </a:r>
            <a:r>
              <a:rPr lang="en-GB" dirty="0">
                <a:cs typeface="Segoe UI"/>
              </a:rPr>
              <a:t>These slides are intended for teacher reference rather than to display for the children.</a:t>
            </a:r>
            <a:r>
              <a:rPr lang="en-US" dirty="0">
                <a:cs typeface="Segoe UI"/>
              </a:rPr>
              <a:t>​</a:t>
            </a:r>
            <a:endParaRPr lang="en-US" dirty="0"/>
          </a:p>
          <a:p>
            <a:r>
              <a:rPr lang="en-GB" dirty="0">
                <a:cs typeface="Segoe UI"/>
              </a:rPr>
              <a:t>​</a:t>
            </a:r>
          </a:p>
          <a:p>
            <a:r>
              <a:rPr lang="en-US" b="1" dirty="0">
                <a:cs typeface="Segoe UI"/>
              </a:rPr>
              <a:t>Slide 21:</a:t>
            </a:r>
            <a:r>
              <a:rPr lang="en-US" dirty="0">
                <a:cs typeface="Segoe UI"/>
              </a:rPr>
              <a:t> sound file for Arabic call to prayer- </a:t>
            </a:r>
          </a:p>
          <a:p>
            <a:endParaRPr lang="en-US" dirty="0">
              <a:cs typeface="Segoe UI"/>
            </a:endParaRPr>
          </a:p>
          <a:p>
            <a:r>
              <a:rPr lang="en-GB" dirty="0">
                <a:cs typeface="Segoe UI"/>
              </a:rPr>
              <a:t>Online story with the theme of special places:</a:t>
            </a:r>
            <a:r>
              <a:rPr lang="en-US" dirty="0">
                <a:cs typeface="Segoe UI"/>
              </a:rPr>
              <a:t> </a:t>
            </a:r>
          </a:p>
          <a:p>
            <a:r>
              <a:rPr lang="en-GB" dirty="0">
                <a:cs typeface="Segoe UI"/>
                <a:hlinkClick r:id="rId5">
                  <a:extLst>
                    <a:ext uri="{A12FA001-AC4F-418D-AE19-62706E023703}">
                      <ahyp:hlinkClr xmlns:ahyp="http://schemas.microsoft.com/office/drawing/2018/hyperlinkcolor" val="tx"/>
                    </a:ext>
                  </a:extLst>
                </a:hlinkClick>
              </a:rPr>
              <a:t>https://www.youtube.com/watch?v=l5a1U0Dmmls</a:t>
            </a:r>
            <a:r>
              <a:rPr lang="en-GB" dirty="0">
                <a:cs typeface="Segoe UI"/>
              </a:rPr>
              <a:t> - The best place in the world by Petr </a:t>
            </a:r>
            <a:r>
              <a:rPr lang="en-GB" dirty="0" err="1">
                <a:cs typeface="Segoe UI"/>
              </a:rPr>
              <a:t>Horacek</a:t>
            </a:r>
            <a:endParaRPr lang="en-GB" dirty="0"/>
          </a:p>
        </p:txBody>
      </p:sp>
      <p:pic>
        <p:nvPicPr>
          <p:cNvPr id="3" name="010898_islamic-call-to-prayer-59393 (1)">
            <a:hlinkClick r:id="" action="ppaction://media"/>
            <a:extLst>
              <a:ext uri="{FF2B5EF4-FFF2-40B4-BE49-F238E27FC236}">
                <a16:creationId xmlns:a16="http://schemas.microsoft.com/office/drawing/2014/main" id="{C6F53FD8-4F34-C630-B630-7049DB6DB5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27026" y="2057460"/>
            <a:ext cx="730250" cy="730250"/>
          </a:xfrm>
          <a:prstGeom prst="rect">
            <a:avLst/>
          </a:prstGeom>
        </p:spPr>
      </p:pic>
    </p:spTree>
    <p:extLst>
      <p:ext uri="{BB962C8B-B14F-4D97-AF65-F5344CB8AC3E}">
        <p14:creationId xmlns:p14="http://schemas.microsoft.com/office/powerpoint/2010/main" val="2328087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55;p13">
            <a:extLst>
              <a:ext uri="{FF2B5EF4-FFF2-40B4-BE49-F238E27FC236}">
                <a16:creationId xmlns:a16="http://schemas.microsoft.com/office/drawing/2014/main" id="{A000CEC0-4989-DB04-29F9-E49A0EE0FE34}"/>
              </a:ext>
            </a:extLst>
          </p:cNvPr>
          <p:cNvSpPr txBox="1">
            <a:spLocks noGrp="1"/>
          </p:cNvSpPr>
          <p:nvPr>
            <p:ph type="ctrTitle"/>
          </p:nvPr>
        </p:nvSpPr>
        <p:spPr>
          <a:xfrm>
            <a:off x="0" y="17130"/>
            <a:ext cx="12191999" cy="1070164"/>
          </a:xfrm>
          <a:prstGeom prst="rect">
            <a:avLst/>
          </a:prstGeom>
        </p:spPr>
        <p:txBody>
          <a:bodyPr spcFirstLastPara="1" vert="horz" wrap="square" lIns="91425" tIns="91425" rIns="91425" bIns="91425" rtlCol="0" anchor="b" anchorCtr="0">
            <a:normAutofit/>
          </a:bodyPr>
          <a:lstStyle/>
          <a:p>
            <a:pPr>
              <a:spcBef>
                <a:spcPts val="0"/>
              </a:spcBef>
            </a:pPr>
            <a:r>
              <a:rPr lang="en-GB" sz="4000" b="1">
                <a:latin typeface="Tenorite"/>
              </a:rPr>
              <a:t>Which places are special to Muslims and why?</a:t>
            </a:r>
          </a:p>
        </p:txBody>
      </p:sp>
      <p:sp>
        <p:nvSpPr>
          <p:cNvPr id="23" name="TextBox 22">
            <a:extLst>
              <a:ext uri="{FF2B5EF4-FFF2-40B4-BE49-F238E27FC236}">
                <a16:creationId xmlns:a16="http://schemas.microsoft.com/office/drawing/2014/main" id="{D736C2F5-EF49-2CC5-0B3A-F3A9FA4CFDDF}"/>
              </a:ext>
            </a:extLst>
          </p:cNvPr>
          <p:cNvSpPr txBox="1"/>
          <p:nvPr/>
        </p:nvSpPr>
        <p:spPr>
          <a:xfrm>
            <a:off x="565079" y="1859340"/>
            <a:ext cx="4417887" cy="1569660"/>
          </a:xfrm>
          <a:prstGeom prst="rect">
            <a:avLst/>
          </a:prstGeom>
          <a:noFill/>
        </p:spPr>
        <p:txBody>
          <a:bodyPr wrap="square" lIns="91440" tIns="45720" rIns="91440" bIns="45720" anchor="t">
            <a:spAutoFit/>
          </a:bodyPr>
          <a:lstStyle/>
          <a:p>
            <a:pPr algn="ctr"/>
            <a:r>
              <a:rPr lang="en-GB" sz="2400" dirty="0">
                <a:solidFill>
                  <a:schemeClr val="dk1"/>
                </a:solidFill>
                <a:latin typeface="Tenorite"/>
              </a:rPr>
              <a:t>Unit: E.1</a:t>
            </a:r>
          </a:p>
          <a:p>
            <a:pPr algn="ctr"/>
            <a:r>
              <a:rPr lang="en-GB" sz="2400" dirty="0">
                <a:solidFill>
                  <a:schemeClr val="dk1"/>
                </a:solidFill>
                <a:latin typeface="Tenorite"/>
              </a:rPr>
              <a:t>Which places are special to members of our community?</a:t>
            </a:r>
          </a:p>
          <a:p>
            <a:pPr algn="ctr"/>
            <a:r>
              <a:rPr lang="en-GB" sz="2400" dirty="0">
                <a:solidFill>
                  <a:schemeClr val="dk1"/>
                </a:solidFill>
                <a:latin typeface="Tenorite"/>
              </a:rPr>
              <a:t>Presentation 4</a:t>
            </a:r>
          </a:p>
        </p:txBody>
      </p:sp>
      <p:pic>
        <p:nvPicPr>
          <p:cNvPr id="4" name="Picture 3" descr="A red candle with a flame on it&#10;&#10;Description automatically generated">
            <a:extLst>
              <a:ext uri="{FF2B5EF4-FFF2-40B4-BE49-F238E27FC236}">
                <a16:creationId xmlns:a16="http://schemas.microsoft.com/office/drawing/2014/main" id="{776DE744-067D-01A6-EA46-F1EE4D11EFCD}"/>
              </a:ext>
            </a:extLst>
          </p:cNvPr>
          <p:cNvPicPr>
            <a:picLocks noChangeAspect="1"/>
          </p:cNvPicPr>
          <p:nvPr/>
        </p:nvPicPr>
        <p:blipFill>
          <a:blip r:embed="rId3"/>
          <a:stretch>
            <a:fillRect/>
          </a:stretch>
        </p:blipFill>
        <p:spPr>
          <a:xfrm>
            <a:off x="1726208" y="3644558"/>
            <a:ext cx="2101251" cy="2101251"/>
          </a:xfrm>
          <a:prstGeom prst="rect">
            <a:avLst/>
          </a:prstGeom>
        </p:spPr>
      </p:pic>
      <p:pic>
        <p:nvPicPr>
          <p:cNvPr id="2" name="Picture 1" descr="A building with domes and towers&#10;&#10;Description automatically generated">
            <a:extLst>
              <a:ext uri="{FF2B5EF4-FFF2-40B4-BE49-F238E27FC236}">
                <a16:creationId xmlns:a16="http://schemas.microsoft.com/office/drawing/2014/main" id="{03C4E4C7-D64F-F74B-4CC9-8CB521CEEE87}"/>
              </a:ext>
            </a:extLst>
          </p:cNvPr>
          <p:cNvPicPr>
            <a:picLocks noChangeAspect="1"/>
          </p:cNvPicPr>
          <p:nvPr/>
        </p:nvPicPr>
        <p:blipFill>
          <a:blip r:embed="rId4"/>
          <a:stretch>
            <a:fillRect/>
          </a:stretch>
        </p:blipFill>
        <p:spPr>
          <a:xfrm>
            <a:off x="4988944" y="1561111"/>
            <a:ext cx="6814866" cy="416709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5292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candle with a flame on it&#10;&#10;Description automatically generated">
            <a:extLst>
              <a:ext uri="{FF2B5EF4-FFF2-40B4-BE49-F238E27FC236}">
                <a16:creationId xmlns:a16="http://schemas.microsoft.com/office/drawing/2014/main" id="{C4622DD3-E5A9-9D82-11E0-E567617333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39" y="506407"/>
            <a:ext cx="3276554" cy="3276554"/>
          </a:xfrm>
          <a:prstGeom prst="rect">
            <a:avLst/>
          </a:prstGeom>
        </p:spPr>
      </p:pic>
      <p:sp>
        <p:nvSpPr>
          <p:cNvPr id="6" name="TextBox 5">
            <a:extLst>
              <a:ext uri="{FF2B5EF4-FFF2-40B4-BE49-F238E27FC236}">
                <a16:creationId xmlns:a16="http://schemas.microsoft.com/office/drawing/2014/main" id="{8103DCE8-6DD5-655E-063A-BC55E6F6F179}"/>
              </a:ext>
            </a:extLst>
          </p:cNvPr>
          <p:cNvSpPr txBox="1"/>
          <p:nvPr/>
        </p:nvSpPr>
        <p:spPr>
          <a:xfrm>
            <a:off x="3967669" y="820894"/>
            <a:ext cx="7787148" cy="2901948"/>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80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Early Years</a:t>
            </a:r>
            <a:endParaRPr kumimoji="0" lang="en-GB" sz="2400" b="0" i="0" u="none" strike="noStrike" kern="100" cap="none" spc="0" normalizeH="0" baseline="0" noProof="0" dirty="0">
              <a:ln>
                <a:noFill/>
              </a:ln>
              <a:solidFill>
                <a:prstClr val="black"/>
              </a:solidFill>
              <a:effectLst/>
              <a:uLnTx/>
              <a:uFillTx/>
              <a:latin typeface="Tenorite" panose="00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4000"/>
              </a:lnSpc>
              <a:spcBef>
                <a:spcPts val="0"/>
              </a:spcBef>
              <a:spcAft>
                <a:spcPts val="80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Through investigating the </a:t>
            </a:r>
            <a:r>
              <a:rPr kumimoji="0" lang="en-GB" sz="2000" b="1"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Nature of Religion and Belief</a:t>
            </a:r>
            <a:r>
              <a:rPr kumimoji="0" lang="en-GB" sz="2000" b="0"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 pupils should learn that:</a:t>
            </a:r>
            <a:endParaRPr kumimoji="0" lang="en-GB" sz="2000" b="0" i="0" u="none" strike="noStrike" kern="100" cap="none" spc="0" normalizeH="0" baseline="0" noProof="0" dirty="0">
              <a:ln>
                <a:noFill/>
              </a:ln>
              <a:solidFill>
                <a:prstClr val="black"/>
              </a:solidFill>
              <a:effectLst/>
              <a:uLnTx/>
              <a:uFillTx/>
              <a:latin typeface="Tenorite" panose="00000500000000000000" pitchFamily="2"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4000"/>
              </a:lnSpc>
              <a:spcBef>
                <a:spcPts val="0"/>
              </a:spcBef>
              <a:spcAft>
                <a:spcPts val="800"/>
              </a:spcAft>
              <a:buClrTx/>
              <a:buSzTx/>
              <a:buFont typeface="Symbol" panose="05050102010706020507" pitchFamily="18" charset="2"/>
              <a:buChar char=""/>
              <a:tabLst/>
              <a:defRPr/>
            </a:pPr>
            <a:r>
              <a:rPr kumimoji="0" lang="en-GB" sz="2000" b="0"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We are surrounded by important objects and places that are special to members of the community. </a:t>
            </a:r>
          </a:p>
          <a:p>
            <a:pPr marL="342900" marR="0" lvl="0" indent="-342900" algn="l" defTabSz="914400" rtl="0" eaLnBrk="1" fontAlgn="auto" latinLnBrk="0" hangingPunct="1">
              <a:lnSpc>
                <a:spcPct val="114000"/>
              </a:lnSpc>
              <a:spcBef>
                <a:spcPts val="0"/>
              </a:spcBef>
              <a:spcAft>
                <a:spcPts val="800"/>
              </a:spcAft>
              <a:buClrTx/>
              <a:buSzTx/>
              <a:buFont typeface="Symbol" panose="05050102010706020507" pitchFamily="18" charset="2"/>
              <a:buChar char=""/>
              <a:tabLst/>
              <a:defRPr/>
            </a:pPr>
            <a:r>
              <a:rPr kumimoji="0" lang="en-GB" sz="2000" b="0"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Some special objects and places are called ‘precious’, 'sacred' or 'holy'. </a:t>
            </a:r>
            <a:endParaRPr kumimoji="0" lang="en-GB" sz="2000" b="0" i="0" u="none" strike="noStrike" kern="100" cap="none" spc="0" normalizeH="0" baseline="0" noProof="0" dirty="0">
              <a:ln>
                <a:noFill/>
              </a:ln>
              <a:solidFill>
                <a:prstClr val="black"/>
              </a:solidFill>
              <a:effectLst/>
              <a:uLnTx/>
              <a:uFillTx/>
              <a:latin typeface="Tenorite" panose="00000500000000000000" pitchFamily="2"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1FA2BF-3A0A-46FA-8F60-9D50565AC3A5}"/>
              </a:ext>
            </a:extLst>
          </p:cNvPr>
          <p:cNvSpPr txBox="1"/>
          <p:nvPr/>
        </p:nvSpPr>
        <p:spPr>
          <a:xfrm>
            <a:off x="3967669" y="4295953"/>
            <a:ext cx="7787148" cy="1424236"/>
          </a:xfrm>
          <a:prstGeom prst="rect">
            <a:avLst/>
          </a:prstGeom>
          <a:solidFill>
            <a:srgbClr val="FFC1C1"/>
          </a:solidFill>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How this presentation links to the pathway:</a:t>
            </a:r>
            <a:endParaRPr kumimoji="0" lang="en-GB" sz="2000" b="0"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Today we are learning about special or holy places for Muslims called mosques.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enorite" panose="00000500000000000000" pitchFamily="2" charset="0"/>
                <a:ea typeface="Calibri" panose="020F0502020204030204" pitchFamily="34" charset="0"/>
                <a:cs typeface="Times New Roman" panose="02020603050405020304" pitchFamily="18" charset="0"/>
              </a:rPr>
              <a:t>   </a:t>
            </a:r>
            <a:endParaRPr kumimoji="0" lang="en-GB" sz="1800" b="0" i="0" u="none" strike="noStrike" kern="100" cap="none" spc="0" normalizeH="0" baseline="0" noProof="0" dirty="0">
              <a:ln>
                <a:noFill/>
              </a:ln>
              <a:solidFill>
                <a:prstClr val="black"/>
              </a:solidFill>
              <a:effectLst/>
              <a:uLnTx/>
              <a:uFillTx/>
              <a:latin typeface="Tenorite" panose="00000500000000000000" pitchFamily="2"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ED544F0-4B89-82B8-2DCF-710797CD5A75}"/>
              </a:ext>
            </a:extLst>
          </p:cNvPr>
          <p:cNvSpPr txBox="1"/>
          <p:nvPr/>
        </p:nvSpPr>
        <p:spPr>
          <a:xfrm>
            <a:off x="3967669" y="359229"/>
            <a:ext cx="6498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Pathway 1: The Nature of Religion and Belief</a:t>
            </a:r>
          </a:p>
        </p:txBody>
      </p:sp>
    </p:spTree>
    <p:extLst>
      <p:ext uri="{BB962C8B-B14F-4D97-AF65-F5344CB8AC3E}">
        <p14:creationId xmlns:p14="http://schemas.microsoft.com/office/powerpoint/2010/main" val="195478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6ACEA2-FD6B-4534-A1A4-7CE6753C0768}"/>
              </a:ext>
            </a:extLst>
          </p:cNvPr>
          <p:cNvSpPr/>
          <p:nvPr/>
        </p:nvSpPr>
        <p:spPr>
          <a:xfrm>
            <a:off x="310896" y="3910102"/>
            <a:ext cx="11483837" cy="1624861"/>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2526"/>
            <a:ext cx="12192000" cy="1325563"/>
          </a:xfrm>
        </p:spPr>
        <p:txBody>
          <a:bodyPr>
            <a:normAutofit/>
          </a:bodyPr>
          <a:lstStyle/>
          <a:p>
            <a:pPr algn="ctr"/>
            <a:r>
              <a:rPr lang="en-GB" sz="4000" b="1"/>
              <a:t>Learning objectives</a:t>
            </a:r>
          </a:p>
        </p:txBody>
      </p:sp>
      <p:sp>
        <p:nvSpPr>
          <p:cNvPr id="5" name="TextBox 4">
            <a:extLst>
              <a:ext uri="{FF2B5EF4-FFF2-40B4-BE49-F238E27FC236}">
                <a16:creationId xmlns:a16="http://schemas.microsoft.com/office/drawing/2014/main" id="{76AC4C77-0C62-A493-608A-BE9312ADB883}"/>
              </a:ext>
            </a:extLst>
          </p:cNvPr>
          <p:cNvSpPr txBox="1"/>
          <p:nvPr/>
        </p:nvSpPr>
        <p:spPr>
          <a:xfrm>
            <a:off x="577844" y="4122367"/>
            <a:ext cx="11274506" cy="1200329"/>
          </a:xfrm>
          <a:prstGeom prst="rect">
            <a:avLst/>
          </a:prstGeom>
          <a:noFill/>
        </p:spPr>
        <p:txBody>
          <a:bodyPr wrap="square" lIns="91440" tIns="45720" rIns="91440" bIns="45720" rtlCol="0" anchor="t">
            <a:spAutoFit/>
          </a:bodyPr>
          <a:lstStyle/>
          <a:p>
            <a:pPr algn="ctr"/>
            <a:r>
              <a:rPr lang="en-GB" sz="3600" b="1">
                <a:solidFill>
                  <a:srgbClr val="1A1918"/>
                </a:solidFill>
                <a:ea typeface="+mn-lt"/>
                <a:cs typeface="+mn-lt"/>
              </a:rPr>
              <a:t>Talk about why mosques are special places for Muslims</a:t>
            </a:r>
            <a:endParaRPr lang="en-US" sz="3600" b="1"/>
          </a:p>
        </p:txBody>
      </p:sp>
      <p:grpSp>
        <p:nvGrpSpPr>
          <p:cNvPr id="3" name="Group 2">
            <a:extLst>
              <a:ext uri="{FF2B5EF4-FFF2-40B4-BE49-F238E27FC236}">
                <a16:creationId xmlns:a16="http://schemas.microsoft.com/office/drawing/2014/main" id="{E0DBC752-CE3F-428B-95E9-4923FC2E0FB1}"/>
              </a:ext>
            </a:extLst>
          </p:cNvPr>
          <p:cNvGrpSpPr/>
          <p:nvPr/>
        </p:nvGrpSpPr>
        <p:grpSpPr>
          <a:xfrm>
            <a:off x="310896" y="1797411"/>
            <a:ext cx="11555831" cy="1624861"/>
            <a:chOff x="310896" y="1800057"/>
            <a:chExt cx="11555831" cy="1624861"/>
          </a:xfrm>
        </p:grpSpPr>
        <p:sp>
          <p:nvSpPr>
            <p:cNvPr id="4" name="Rectangle: Rounded Corners 3">
              <a:extLst>
                <a:ext uri="{FF2B5EF4-FFF2-40B4-BE49-F238E27FC236}">
                  <a16:creationId xmlns:a16="http://schemas.microsoft.com/office/drawing/2014/main" id="{2E09E138-5FA6-E478-D025-D79B6A127F75}"/>
                </a:ext>
              </a:extLst>
            </p:cNvPr>
            <p:cNvSpPr/>
            <p:nvPr/>
          </p:nvSpPr>
          <p:spPr>
            <a:xfrm>
              <a:off x="310896" y="1800057"/>
              <a:ext cx="11483837" cy="1624861"/>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12C5B78-3D42-4F54-BFBA-F07C3D56E757}"/>
                </a:ext>
              </a:extLst>
            </p:cNvPr>
            <p:cNvSpPr txBox="1"/>
            <p:nvPr/>
          </p:nvSpPr>
          <p:spPr>
            <a:xfrm>
              <a:off x="592221" y="2293403"/>
              <a:ext cx="11274506" cy="646331"/>
            </a:xfrm>
            <a:prstGeom prst="rect">
              <a:avLst/>
            </a:prstGeom>
            <a:noFill/>
          </p:spPr>
          <p:txBody>
            <a:bodyPr wrap="square" lIns="91440" tIns="45720" rIns="91440" bIns="45720" rtlCol="0" anchor="t">
              <a:spAutoFit/>
            </a:bodyPr>
            <a:lstStyle/>
            <a:p>
              <a:pPr algn="ctr"/>
              <a:r>
                <a:rPr lang="en-GB" sz="3600" b="1">
                  <a:solidFill>
                    <a:srgbClr val="1A1918"/>
                  </a:solidFill>
                  <a:ea typeface="+mn-lt"/>
                  <a:cs typeface="+mn-lt"/>
                </a:rPr>
                <a:t>Name the mosque as a special place for Muslims</a:t>
              </a:r>
              <a:endParaRPr lang="en-US" sz="3600" err="1"/>
            </a:p>
          </p:txBody>
        </p:sp>
      </p:grpSp>
      <p:pic>
        <p:nvPicPr>
          <p:cNvPr id="6" name="Picture 5" descr="A red candle with a flame on it&#10;&#10;Description automatically generated">
            <a:extLst>
              <a:ext uri="{FF2B5EF4-FFF2-40B4-BE49-F238E27FC236}">
                <a16:creationId xmlns:a16="http://schemas.microsoft.com/office/drawing/2014/main" id="{63CFFBB7-4400-C527-7326-10CFE74AF245}"/>
              </a:ext>
            </a:extLst>
          </p:cNvPr>
          <p:cNvPicPr>
            <a:picLocks noChangeAspect="1"/>
          </p:cNvPicPr>
          <p:nvPr/>
        </p:nvPicPr>
        <p:blipFill>
          <a:blip r:embed="rId2"/>
          <a:stretch>
            <a:fillRect/>
          </a:stretch>
        </p:blipFill>
        <p:spPr>
          <a:xfrm>
            <a:off x="141617" y="5986012"/>
            <a:ext cx="708804" cy="723182"/>
          </a:xfrm>
          <a:prstGeom prst="rect">
            <a:avLst/>
          </a:prstGeom>
        </p:spPr>
      </p:pic>
    </p:spTree>
    <p:extLst>
      <p:ext uri="{BB962C8B-B14F-4D97-AF65-F5344CB8AC3E}">
        <p14:creationId xmlns:p14="http://schemas.microsoft.com/office/powerpoint/2010/main" val="20061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1"/>
            <a:ext cx="12192000" cy="1225296"/>
          </a:xfrm>
        </p:spPr>
        <p:txBody>
          <a:bodyPr>
            <a:normAutofit/>
          </a:bodyPr>
          <a:lstStyle/>
          <a:p>
            <a:pPr algn="ctr"/>
            <a:r>
              <a:rPr lang="en-GB" sz="4000" b="1"/>
              <a:t>Key Words</a:t>
            </a:r>
          </a:p>
        </p:txBody>
      </p:sp>
      <p:grpSp>
        <p:nvGrpSpPr>
          <p:cNvPr id="13" name="Group 12">
            <a:extLst>
              <a:ext uri="{FF2B5EF4-FFF2-40B4-BE49-F238E27FC236}">
                <a16:creationId xmlns:a16="http://schemas.microsoft.com/office/drawing/2014/main" id="{E3F0FAB3-CD8D-3299-7706-7C6626997981}"/>
              </a:ext>
            </a:extLst>
          </p:cNvPr>
          <p:cNvGrpSpPr/>
          <p:nvPr/>
        </p:nvGrpSpPr>
        <p:grpSpPr>
          <a:xfrm>
            <a:off x="655828" y="1225297"/>
            <a:ext cx="10880344" cy="4818888"/>
            <a:chOff x="522224" y="1298448"/>
            <a:chExt cx="10880344" cy="4818888"/>
          </a:xfrm>
        </p:grpSpPr>
        <p:sp>
          <p:nvSpPr>
            <p:cNvPr id="3" name="Rectangle: Rounded Corners 2">
              <a:extLst>
                <a:ext uri="{FF2B5EF4-FFF2-40B4-BE49-F238E27FC236}">
                  <a16:creationId xmlns:a16="http://schemas.microsoft.com/office/drawing/2014/main" id="{B858DE07-E377-AA0A-3BBF-7B0E91DF287D}"/>
                </a:ext>
              </a:extLst>
            </p:cNvPr>
            <p:cNvSpPr/>
            <p:nvPr/>
          </p:nvSpPr>
          <p:spPr>
            <a:xfrm>
              <a:off x="522224" y="1298448"/>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9D30258-D2A6-4BFE-FC9F-3597909B1847}"/>
                </a:ext>
              </a:extLst>
            </p:cNvPr>
            <p:cNvSpPr/>
            <p:nvPr/>
          </p:nvSpPr>
          <p:spPr>
            <a:xfrm>
              <a:off x="522224" y="2971799"/>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solidFill>
                    <a:schemeClr val="tx1"/>
                  </a:solidFill>
                </a:rPr>
                <a:t>Mosque</a:t>
              </a:r>
            </a:p>
          </p:txBody>
        </p:sp>
        <p:sp>
          <p:nvSpPr>
            <p:cNvPr id="7" name="Rectangle: Rounded Corners 6">
              <a:extLst>
                <a:ext uri="{FF2B5EF4-FFF2-40B4-BE49-F238E27FC236}">
                  <a16:creationId xmlns:a16="http://schemas.microsoft.com/office/drawing/2014/main" id="{EA50E2DC-BB88-EA22-1717-A5A33F24E8C8}"/>
                </a:ext>
              </a:extLst>
            </p:cNvPr>
            <p:cNvSpPr/>
            <p:nvPr/>
          </p:nvSpPr>
          <p:spPr>
            <a:xfrm>
              <a:off x="522224" y="4645150"/>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BEE36DB-B1D3-32A2-8340-CDF265F871F9}"/>
                </a:ext>
              </a:extLst>
            </p:cNvPr>
            <p:cNvSpPr/>
            <p:nvPr/>
          </p:nvSpPr>
          <p:spPr>
            <a:xfrm>
              <a:off x="4992624" y="1298448"/>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3ADE936-382E-9253-B75B-3CC295782528}"/>
                </a:ext>
              </a:extLst>
            </p:cNvPr>
            <p:cNvSpPr/>
            <p:nvPr/>
          </p:nvSpPr>
          <p:spPr>
            <a:xfrm>
              <a:off x="4992624" y="2971799"/>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AFB9CE9-23A8-BD1E-362A-155655DCACC5}"/>
                </a:ext>
              </a:extLst>
            </p:cNvPr>
            <p:cNvSpPr/>
            <p:nvPr/>
          </p:nvSpPr>
          <p:spPr>
            <a:xfrm>
              <a:off x="4992624" y="4645150"/>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solidFill>
                    <a:schemeClr val="tx1">
                      <a:lumMod val="95000"/>
                      <a:lumOff val="5000"/>
                    </a:schemeClr>
                  </a:solidFill>
                </a:rPr>
                <a:t>The Arabic word for God</a:t>
              </a:r>
            </a:p>
          </p:txBody>
        </p:sp>
        <p:sp>
          <p:nvSpPr>
            <p:cNvPr id="11" name="TextBox 10">
              <a:extLst>
                <a:ext uri="{FF2B5EF4-FFF2-40B4-BE49-F238E27FC236}">
                  <a16:creationId xmlns:a16="http://schemas.microsoft.com/office/drawing/2014/main" id="{51CE297E-6DA6-5FD3-F562-209D9A08FCCD}"/>
                </a:ext>
              </a:extLst>
            </p:cNvPr>
            <p:cNvSpPr txBox="1"/>
            <p:nvPr/>
          </p:nvSpPr>
          <p:spPr>
            <a:xfrm>
              <a:off x="1086412" y="1658216"/>
              <a:ext cx="2912255" cy="646331"/>
            </a:xfrm>
            <a:prstGeom prst="rect">
              <a:avLst/>
            </a:prstGeom>
            <a:noFill/>
          </p:spPr>
          <p:txBody>
            <a:bodyPr wrap="square" lIns="91440" tIns="45720" rIns="91440" bIns="45720" rtlCol="0" anchor="t">
              <a:spAutoFit/>
            </a:bodyPr>
            <a:lstStyle/>
            <a:p>
              <a:pPr algn="ctr"/>
              <a:r>
                <a:rPr lang="en-GB" sz="3600" b="1" dirty="0"/>
                <a:t>Muslim</a:t>
              </a:r>
              <a:endParaRPr lang="en-US" dirty="0"/>
            </a:p>
          </p:txBody>
        </p:sp>
        <p:sp>
          <p:nvSpPr>
            <p:cNvPr id="12" name="TextBox 11">
              <a:extLst>
                <a:ext uri="{FF2B5EF4-FFF2-40B4-BE49-F238E27FC236}">
                  <a16:creationId xmlns:a16="http://schemas.microsoft.com/office/drawing/2014/main" id="{5848DE32-0E79-3FF8-5CF8-57C9FF9F1210}"/>
                </a:ext>
              </a:extLst>
            </p:cNvPr>
            <p:cNvSpPr txBox="1"/>
            <p:nvPr/>
          </p:nvSpPr>
          <p:spPr>
            <a:xfrm>
              <a:off x="5422392" y="1624721"/>
              <a:ext cx="5622287" cy="954107"/>
            </a:xfrm>
            <a:prstGeom prst="rect">
              <a:avLst/>
            </a:prstGeom>
            <a:noFill/>
          </p:spPr>
          <p:txBody>
            <a:bodyPr wrap="square" lIns="91440" tIns="45720" rIns="91440" bIns="45720" rtlCol="0" anchor="t">
              <a:spAutoFit/>
            </a:bodyPr>
            <a:lstStyle/>
            <a:p>
              <a:pPr algn="ctr">
                <a:buClr>
                  <a:srgbClr val="000000"/>
                </a:buClr>
                <a:defRPr/>
              </a:pPr>
              <a:r>
                <a:rPr lang="en-GB" sz="2800" kern="0" dirty="0">
                  <a:solidFill>
                    <a:srgbClr val="000000"/>
                  </a:solidFill>
                  <a:ea typeface="Trebuchet MS"/>
                  <a:cs typeface="Trebuchet MS"/>
                  <a:sym typeface="Trebuchet MS"/>
                </a:rPr>
                <a:t>A person who follows the religion of Islam</a:t>
              </a:r>
              <a:endParaRPr kumimoji="0" lang="en-GB" sz="2800" b="0" i="0" u="none" strike="noStrike" kern="0" cap="none" spc="0" normalizeH="0" baseline="0" noProof="0" dirty="0">
                <a:ln>
                  <a:noFill/>
                </a:ln>
                <a:solidFill>
                  <a:srgbClr val="000000"/>
                </a:solidFill>
                <a:effectLst/>
                <a:uLnTx/>
                <a:uFillTx/>
                <a:ea typeface="Trebuchet MS"/>
                <a:cs typeface="Trebuchet MS"/>
                <a:sym typeface="Trebuchet MS"/>
              </a:endParaRPr>
            </a:p>
          </p:txBody>
        </p:sp>
      </p:grpSp>
      <p:sp>
        <p:nvSpPr>
          <p:cNvPr id="15" name="TextBox 14">
            <a:extLst>
              <a:ext uri="{FF2B5EF4-FFF2-40B4-BE49-F238E27FC236}">
                <a16:creationId xmlns:a16="http://schemas.microsoft.com/office/drawing/2014/main" id="{BE71E90B-9D97-0022-F632-B924BC9057CC}"/>
              </a:ext>
            </a:extLst>
          </p:cNvPr>
          <p:cNvSpPr txBox="1"/>
          <p:nvPr/>
        </p:nvSpPr>
        <p:spPr>
          <a:xfrm>
            <a:off x="5210305" y="3157687"/>
            <a:ext cx="6325867" cy="954107"/>
          </a:xfrm>
          <a:prstGeom prst="rect">
            <a:avLst/>
          </a:prstGeom>
          <a:noFill/>
        </p:spPr>
        <p:txBody>
          <a:bodyPr wrap="square" lIns="91440" tIns="45720" rIns="91440" bIns="45720" rtlCol="0" anchor="t">
            <a:spAutoFit/>
          </a:bodyPr>
          <a:lstStyle/>
          <a:p>
            <a:pPr algn="ctr"/>
            <a:r>
              <a:rPr lang="en-GB" sz="2800" dirty="0">
                <a:solidFill>
                  <a:schemeClr val="dk1"/>
                </a:solidFill>
                <a:ea typeface="Trebuchet MS"/>
                <a:cs typeface="Trebuchet MS"/>
                <a:sym typeface="Trebuchet MS"/>
              </a:rPr>
              <a:t>A special building where Muslims worship Allah</a:t>
            </a:r>
          </a:p>
        </p:txBody>
      </p:sp>
      <p:sp>
        <p:nvSpPr>
          <p:cNvPr id="16" name="TextBox 15">
            <a:extLst>
              <a:ext uri="{FF2B5EF4-FFF2-40B4-BE49-F238E27FC236}">
                <a16:creationId xmlns:a16="http://schemas.microsoft.com/office/drawing/2014/main" id="{933484E0-4B86-5D4C-CC50-488F69016653}"/>
              </a:ext>
            </a:extLst>
          </p:cNvPr>
          <p:cNvSpPr txBox="1"/>
          <p:nvPr/>
        </p:nvSpPr>
        <p:spPr>
          <a:xfrm>
            <a:off x="996043" y="4949631"/>
            <a:ext cx="3136227" cy="646331"/>
          </a:xfrm>
          <a:prstGeom prst="rect">
            <a:avLst/>
          </a:prstGeom>
          <a:noFill/>
        </p:spPr>
        <p:txBody>
          <a:bodyPr wrap="square" lIns="91440" tIns="45720" rIns="91440" bIns="45720" rtlCol="0" anchor="t">
            <a:spAutoFit/>
          </a:bodyPr>
          <a:lstStyle/>
          <a:p>
            <a:pPr algn="ctr"/>
            <a:r>
              <a:rPr lang="en-GB" sz="3600" b="1" dirty="0"/>
              <a:t>Allah</a:t>
            </a:r>
          </a:p>
        </p:txBody>
      </p:sp>
      <p:pic>
        <p:nvPicPr>
          <p:cNvPr id="4" name="Picture 3" descr="A red candle with a flame on it&#10;&#10;Description automatically generated">
            <a:extLst>
              <a:ext uri="{FF2B5EF4-FFF2-40B4-BE49-F238E27FC236}">
                <a16:creationId xmlns:a16="http://schemas.microsoft.com/office/drawing/2014/main" id="{A60E2B09-52F5-065E-5EFB-70ECA4A83980}"/>
              </a:ext>
            </a:extLst>
          </p:cNvPr>
          <p:cNvPicPr>
            <a:picLocks noChangeAspect="1"/>
          </p:cNvPicPr>
          <p:nvPr/>
        </p:nvPicPr>
        <p:blipFill>
          <a:blip r:embed="rId2"/>
          <a:stretch>
            <a:fillRect/>
          </a:stretch>
        </p:blipFill>
        <p:spPr>
          <a:xfrm>
            <a:off x="141617" y="5986012"/>
            <a:ext cx="708804" cy="723182"/>
          </a:xfrm>
          <a:prstGeom prst="rect">
            <a:avLst/>
          </a:prstGeom>
        </p:spPr>
      </p:pic>
    </p:spTree>
    <p:extLst>
      <p:ext uri="{BB962C8B-B14F-4D97-AF65-F5344CB8AC3E}">
        <p14:creationId xmlns:p14="http://schemas.microsoft.com/office/powerpoint/2010/main" val="424893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518206"/>
            <a:ext cx="10515600" cy="836951"/>
          </a:xfrm>
        </p:spPr>
        <p:txBody>
          <a:bodyPr/>
          <a:lstStyle/>
          <a:p>
            <a:pPr algn="ctr"/>
            <a:r>
              <a:rPr lang="en-GB" sz="4000" b="1"/>
              <a:t>Recap: Places of worship</a:t>
            </a:r>
          </a:p>
        </p:txBody>
      </p:sp>
      <p:pic>
        <p:nvPicPr>
          <p:cNvPr id="7" name="Picture 6" descr="A stone church with a steeple&#10;&#10;Description automatically generated">
            <a:extLst>
              <a:ext uri="{FF2B5EF4-FFF2-40B4-BE49-F238E27FC236}">
                <a16:creationId xmlns:a16="http://schemas.microsoft.com/office/drawing/2014/main" id="{FDBEC020-C2DB-A6F8-B2CA-27259157B925}"/>
              </a:ext>
            </a:extLst>
          </p:cNvPr>
          <p:cNvPicPr>
            <a:picLocks noChangeAspect="1"/>
          </p:cNvPicPr>
          <p:nvPr/>
        </p:nvPicPr>
        <p:blipFill>
          <a:blip r:embed="rId3"/>
          <a:stretch>
            <a:fillRect/>
          </a:stretch>
        </p:blipFill>
        <p:spPr>
          <a:xfrm>
            <a:off x="3364301" y="1710906"/>
            <a:ext cx="5477774" cy="4068793"/>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8" name="Arrow: Right 7">
            <a:extLst>
              <a:ext uri="{FF2B5EF4-FFF2-40B4-BE49-F238E27FC236}">
                <a16:creationId xmlns:a16="http://schemas.microsoft.com/office/drawing/2014/main" id="{F223A9A0-1EB3-2A6D-DBAB-3D2E61B7A9D7}"/>
              </a:ext>
            </a:extLst>
          </p:cNvPr>
          <p:cNvSpPr/>
          <p:nvPr/>
        </p:nvSpPr>
        <p:spPr>
          <a:xfrm>
            <a:off x="437522" y="1748117"/>
            <a:ext cx="2610477" cy="1906550"/>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14EDA3-FF6F-B71C-45D9-BA2A81D33C3D}"/>
              </a:ext>
            </a:extLst>
          </p:cNvPr>
          <p:cNvSpPr txBox="1"/>
          <p:nvPr/>
        </p:nvSpPr>
        <p:spPr>
          <a:xfrm>
            <a:off x="598492" y="2225107"/>
            <a:ext cx="24526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What is this place called?</a:t>
            </a:r>
          </a:p>
        </p:txBody>
      </p:sp>
      <p:sp>
        <p:nvSpPr>
          <p:cNvPr id="11" name="Arrow: Right 10">
            <a:extLst>
              <a:ext uri="{FF2B5EF4-FFF2-40B4-BE49-F238E27FC236}">
                <a16:creationId xmlns:a16="http://schemas.microsoft.com/office/drawing/2014/main" id="{83F92B54-C481-FB89-9B13-811FCD8CBD0A}"/>
              </a:ext>
            </a:extLst>
          </p:cNvPr>
          <p:cNvSpPr/>
          <p:nvPr/>
        </p:nvSpPr>
        <p:spPr>
          <a:xfrm>
            <a:off x="437521" y="4034116"/>
            <a:ext cx="2610477" cy="1906550"/>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D283A0-8097-5044-2933-04316ABA77AB}"/>
              </a:ext>
            </a:extLst>
          </p:cNvPr>
          <p:cNvSpPr txBox="1"/>
          <p:nvPr/>
        </p:nvSpPr>
        <p:spPr>
          <a:xfrm>
            <a:off x="598491" y="4511106"/>
            <a:ext cx="24526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What gave you a clue?</a:t>
            </a:r>
          </a:p>
        </p:txBody>
      </p:sp>
      <p:sp>
        <p:nvSpPr>
          <p:cNvPr id="15" name="Arrow: Right 14">
            <a:extLst>
              <a:ext uri="{FF2B5EF4-FFF2-40B4-BE49-F238E27FC236}">
                <a16:creationId xmlns:a16="http://schemas.microsoft.com/office/drawing/2014/main" id="{F8838821-ACF4-CD0D-7FDD-215441E24684}"/>
              </a:ext>
            </a:extLst>
          </p:cNvPr>
          <p:cNvSpPr/>
          <p:nvPr/>
        </p:nvSpPr>
        <p:spPr>
          <a:xfrm rot="10800000">
            <a:off x="9092691" y="1748116"/>
            <a:ext cx="2610477" cy="1906550"/>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97C3C93-D15C-F18B-C9A9-2055180F19D9}"/>
              </a:ext>
            </a:extLst>
          </p:cNvPr>
          <p:cNvSpPr txBox="1"/>
          <p:nvPr/>
        </p:nvSpPr>
        <p:spPr>
          <a:xfrm>
            <a:off x="9584341" y="2225106"/>
            <a:ext cx="24526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Who is it special for?</a:t>
            </a:r>
          </a:p>
        </p:txBody>
      </p:sp>
      <p:sp>
        <p:nvSpPr>
          <p:cNvPr id="17" name="Arrow: Right 16">
            <a:extLst>
              <a:ext uri="{FF2B5EF4-FFF2-40B4-BE49-F238E27FC236}">
                <a16:creationId xmlns:a16="http://schemas.microsoft.com/office/drawing/2014/main" id="{36CD5C3C-3AD3-4577-0F56-CFA0BBD70389}"/>
              </a:ext>
            </a:extLst>
          </p:cNvPr>
          <p:cNvSpPr/>
          <p:nvPr/>
        </p:nvSpPr>
        <p:spPr>
          <a:xfrm rot="10800000">
            <a:off x="9092692" y="4034117"/>
            <a:ext cx="2610477" cy="1906550"/>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B39329-4A79-01BC-7050-E2B396C8C949}"/>
              </a:ext>
            </a:extLst>
          </p:cNvPr>
          <p:cNvSpPr txBox="1"/>
          <p:nvPr/>
        </p:nvSpPr>
        <p:spPr>
          <a:xfrm>
            <a:off x="9454944" y="4511107"/>
            <a:ext cx="24526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How is it a special place?</a:t>
            </a:r>
          </a:p>
        </p:txBody>
      </p:sp>
    </p:spTree>
    <p:extLst>
      <p:ext uri="{BB962C8B-B14F-4D97-AF65-F5344CB8AC3E}">
        <p14:creationId xmlns:p14="http://schemas.microsoft.com/office/powerpoint/2010/main" val="136979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518206"/>
            <a:ext cx="10515600" cy="836951"/>
          </a:xfrm>
        </p:spPr>
        <p:txBody>
          <a:bodyPr/>
          <a:lstStyle/>
          <a:p>
            <a:pPr algn="ctr"/>
            <a:r>
              <a:rPr lang="en-GB" sz="4000" b="1"/>
              <a:t>Recap: Places of worship</a:t>
            </a:r>
          </a:p>
        </p:txBody>
      </p:sp>
      <p:pic>
        <p:nvPicPr>
          <p:cNvPr id="7" name="Picture 6" descr="A stone church with a steeple&#10;&#10;Description automatically generated">
            <a:extLst>
              <a:ext uri="{FF2B5EF4-FFF2-40B4-BE49-F238E27FC236}">
                <a16:creationId xmlns:a16="http://schemas.microsoft.com/office/drawing/2014/main" id="{FDBEC020-C2DB-A6F8-B2CA-27259157B925}"/>
              </a:ext>
            </a:extLst>
          </p:cNvPr>
          <p:cNvPicPr>
            <a:picLocks noChangeAspect="1"/>
          </p:cNvPicPr>
          <p:nvPr/>
        </p:nvPicPr>
        <p:blipFill>
          <a:blip r:embed="rId3"/>
          <a:stretch>
            <a:fillRect/>
          </a:stretch>
        </p:blipFill>
        <p:spPr>
          <a:xfrm>
            <a:off x="3364301" y="1710906"/>
            <a:ext cx="5477774" cy="4068793"/>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8" name="Arrow: Right 7">
            <a:extLst>
              <a:ext uri="{FF2B5EF4-FFF2-40B4-BE49-F238E27FC236}">
                <a16:creationId xmlns:a16="http://schemas.microsoft.com/office/drawing/2014/main" id="{F223A9A0-1EB3-2A6D-DBAB-3D2E61B7A9D7}"/>
              </a:ext>
            </a:extLst>
          </p:cNvPr>
          <p:cNvSpPr/>
          <p:nvPr/>
        </p:nvSpPr>
        <p:spPr>
          <a:xfrm>
            <a:off x="437522" y="1748117"/>
            <a:ext cx="2610477" cy="1906550"/>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14EDA3-FF6F-B71C-45D9-BA2A81D33C3D}"/>
              </a:ext>
            </a:extLst>
          </p:cNvPr>
          <p:cNvSpPr txBox="1"/>
          <p:nvPr/>
        </p:nvSpPr>
        <p:spPr>
          <a:xfrm>
            <a:off x="612869" y="2440767"/>
            <a:ext cx="24526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A church</a:t>
            </a:r>
          </a:p>
        </p:txBody>
      </p:sp>
      <p:sp>
        <p:nvSpPr>
          <p:cNvPr id="11" name="Arrow: Right 10">
            <a:extLst>
              <a:ext uri="{FF2B5EF4-FFF2-40B4-BE49-F238E27FC236}">
                <a16:creationId xmlns:a16="http://schemas.microsoft.com/office/drawing/2014/main" id="{83F92B54-C481-FB89-9B13-811FCD8CBD0A}"/>
              </a:ext>
            </a:extLst>
          </p:cNvPr>
          <p:cNvSpPr/>
          <p:nvPr/>
        </p:nvSpPr>
        <p:spPr>
          <a:xfrm>
            <a:off x="437521" y="4034116"/>
            <a:ext cx="2610477" cy="1906550"/>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D283A0-8097-5044-2933-04316ABA77AB}"/>
              </a:ext>
            </a:extLst>
          </p:cNvPr>
          <p:cNvSpPr txBox="1"/>
          <p:nvPr/>
        </p:nvSpPr>
        <p:spPr>
          <a:xfrm>
            <a:off x="440340" y="4511106"/>
            <a:ext cx="24526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Stained glass,</a:t>
            </a:r>
          </a:p>
          <a:p>
            <a:r>
              <a:rPr lang="en-US" sz="2800"/>
              <a:t>spire</a:t>
            </a:r>
          </a:p>
        </p:txBody>
      </p:sp>
      <p:sp>
        <p:nvSpPr>
          <p:cNvPr id="15" name="Arrow: Right 14">
            <a:extLst>
              <a:ext uri="{FF2B5EF4-FFF2-40B4-BE49-F238E27FC236}">
                <a16:creationId xmlns:a16="http://schemas.microsoft.com/office/drawing/2014/main" id="{F8838821-ACF4-CD0D-7FDD-215441E24684}"/>
              </a:ext>
            </a:extLst>
          </p:cNvPr>
          <p:cNvSpPr/>
          <p:nvPr/>
        </p:nvSpPr>
        <p:spPr>
          <a:xfrm rot="10800000">
            <a:off x="9092691" y="1748116"/>
            <a:ext cx="2610477" cy="1906550"/>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97C3C93-D15C-F18B-C9A9-2055180F19D9}"/>
              </a:ext>
            </a:extLst>
          </p:cNvPr>
          <p:cNvSpPr txBox="1"/>
          <p:nvPr/>
        </p:nvSpPr>
        <p:spPr>
          <a:xfrm>
            <a:off x="9584341" y="2440766"/>
            <a:ext cx="24526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Christians</a:t>
            </a:r>
          </a:p>
        </p:txBody>
      </p:sp>
      <p:sp>
        <p:nvSpPr>
          <p:cNvPr id="17" name="Arrow: Right 16">
            <a:extLst>
              <a:ext uri="{FF2B5EF4-FFF2-40B4-BE49-F238E27FC236}">
                <a16:creationId xmlns:a16="http://schemas.microsoft.com/office/drawing/2014/main" id="{36CD5C3C-3AD3-4577-0F56-CFA0BBD70389}"/>
              </a:ext>
            </a:extLst>
          </p:cNvPr>
          <p:cNvSpPr/>
          <p:nvPr/>
        </p:nvSpPr>
        <p:spPr>
          <a:xfrm rot="10800000">
            <a:off x="9092691" y="3990985"/>
            <a:ext cx="2797382" cy="1949682"/>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B39329-4A79-01BC-7050-E2B396C8C949}"/>
              </a:ext>
            </a:extLst>
          </p:cNvPr>
          <p:cNvSpPr txBox="1"/>
          <p:nvPr/>
        </p:nvSpPr>
        <p:spPr>
          <a:xfrm>
            <a:off x="9411812" y="4511107"/>
            <a:ext cx="262513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Worship,</a:t>
            </a:r>
            <a:endParaRPr lang="en-US"/>
          </a:p>
          <a:p>
            <a:r>
              <a:rPr lang="en-US" sz="2800"/>
              <a:t>special things</a:t>
            </a:r>
          </a:p>
        </p:txBody>
      </p:sp>
    </p:spTree>
    <p:extLst>
      <p:ext uri="{BB962C8B-B14F-4D97-AF65-F5344CB8AC3E}">
        <p14:creationId xmlns:p14="http://schemas.microsoft.com/office/powerpoint/2010/main" val="1780991865"/>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rgbClr val="FFFEE1"/>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1">
      <a:dk1>
        <a:sysClr val="windowText" lastClr="000000"/>
      </a:dk1>
      <a:lt1>
        <a:srgbClr val="FFFEE1"/>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2084</Words>
  <Application>Microsoft Office PowerPoint</Application>
  <PresentationFormat>Widescreen</PresentationFormat>
  <Paragraphs>146</Paragraphs>
  <Slides>22</Slides>
  <Notes>14</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Abadi</vt:lpstr>
      <vt:lpstr>Aptos</vt:lpstr>
      <vt:lpstr>Arial</vt:lpstr>
      <vt:lpstr>Calibri</vt:lpstr>
      <vt:lpstr>Segoe UI</vt:lpstr>
      <vt:lpstr>Symbol</vt:lpstr>
      <vt:lpstr>Tenorite</vt:lpstr>
      <vt:lpstr>Times New Roman</vt:lpstr>
      <vt:lpstr>Trebuchet MS</vt:lpstr>
      <vt:lpstr>Office Theme</vt:lpstr>
      <vt:lpstr>1_Office Theme</vt:lpstr>
      <vt:lpstr>PowerPoint Presentation</vt:lpstr>
      <vt:lpstr>PowerPoint Presentation</vt:lpstr>
      <vt:lpstr>PowerPoint Presentation</vt:lpstr>
      <vt:lpstr>Which places are special to Muslims and why?</vt:lpstr>
      <vt:lpstr>PowerPoint Presentation</vt:lpstr>
      <vt:lpstr>Learning objectives</vt:lpstr>
      <vt:lpstr>Key Words</vt:lpstr>
      <vt:lpstr>Recap: Places of worship</vt:lpstr>
      <vt:lpstr>Recap: Places of worship</vt:lpstr>
      <vt:lpstr>Introduction: Visiting a mosque</vt:lpstr>
      <vt:lpstr>Introduction: At the mosque</vt:lpstr>
      <vt:lpstr>Introduction: At the mosque</vt:lpstr>
      <vt:lpstr>Introduction- Inside a mosque</vt:lpstr>
      <vt:lpstr>Introduction: Inside a mosque</vt:lpstr>
      <vt:lpstr>Place of worship script</vt:lpstr>
      <vt:lpstr>Ideas for adult-led tasks</vt:lpstr>
      <vt:lpstr>Ideas for independent tasks</vt:lpstr>
      <vt:lpstr>Learning summary</vt:lpstr>
      <vt:lpstr>What have we learned today? </vt:lpstr>
      <vt:lpstr>What have we learned today?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Master Slides</dc:title>
  <dc:creator>Jake Womack</dc:creator>
  <cp:lastModifiedBy>i ross</cp:lastModifiedBy>
  <cp:revision>5</cp:revision>
  <dcterms:created xsi:type="dcterms:W3CDTF">2024-04-22T20:46:07Z</dcterms:created>
  <dcterms:modified xsi:type="dcterms:W3CDTF">2025-03-11T15:31:30Z</dcterms:modified>
</cp:coreProperties>
</file>