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7A61-34B5-2F05-916D-2379A2AEA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4FF36-09EA-0977-8E4C-2768A34E4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27F4-4DDB-89E9-5435-6D7D6B1E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6DF99-4E80-1A46-40A1-06B3AD60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B7F7E-2042-839C-BFDA-04344FB1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40CA-B728-0B81-3DA8-BF71AAFD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4E513-355A-0EC2-BA23-0FA3A646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4ECD4-9F0E-A8AB-A4DB-EAE5CE24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CEFC-7A3B-1FE0-AE9A-BB9E59C5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DC64-5EF9-F45E-FFDC-9936076E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5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00DB9-73F8-A938-BEE7-7F99B4116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465C5-3619-7B10-CBF7-A83CD6C30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8CE3-B1DA-D15B-2333-290347C7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6006-2CCB-3DE5-72AF-9D3D9526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03812-0C65-5711-1FA7-5F2F5E27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7EBC-B5A4-FBED-6B45-46DF702E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9DB4-BBB9-D321-4FD0-0E63DCEE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8484-5B54-C092-121F-8D2A74C0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66FA-DD9F-4E95-1178-3DE6D0D0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E859-78A0-4572-7366-95C7DAF6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FFE5-4350-C642-EB1A-A6F6E29E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CDC9A-DDA3-54E8-DCF7-5263DC3F5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BC11-F0B8-4D78-0FE9-00415508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D1E9-91C9-DC0E-58E8-9C3A8BB2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5C00-A8BA-C5CB-1619-ECD0F519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6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71A13-D344-17A4-592D-BCAAB5CA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7EA9-4E7E-B4FB-727E-B0F157922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4C6E7-4AFF-21E1-A1B1-76246D6E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50E7-A260-DE67-121D-44BB7212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DE5C4-CDCF-E440-777B-D105E4FF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EE232-A411-46FA-53E2-065BB8B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315E-82B5-E015-E5B6-904D804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EB3F1-C5D5-2CA5-40EA-5F49FF5AC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63F5B-2F8D-F0F2-086B-4FD7C380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74444-3A68-757E-B392-241EAAAD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B902F-1082-9A4B-6D56-7D46B8BB1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45D27-6C85-F7DE-AD30-3995BE0D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B04EF-18D1-F65D-F3FA-69FE4C28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2BC99-096C-7697-B86B-42332CFC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AF0D-18F0-B82E-2D40-BBD72A8E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50634-542D-A55D-4E14-0073CFD3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4EAE-6473-313C-ABC0-7891F0E1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EF1B-BA23-7C5E-22F9-90279FF0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33963-020C-04E0-0AA6-84A023D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53D13-5C94-8E57-5320-9A07B392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7E4D5-6B43-2302-23EE-3FDA2C76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0ABC-992C-A8A5-A857-E052C131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A47E-362B-18C8-9BD0-2ED32549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2BE0E-2668-2336-2C57-04ED606CC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5B597-30F2-3BEB-FC7E-DBC89F4C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306C4-DCEA-7191-B8CC-6AB520AD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4348-8E1D-37B5-6FCD-45E38232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3B79-BF71-3032-1389-E81E5A5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039B8-286B-7768-09E3-7756253D5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0A0D3-9498-6536-765A-FC705F115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6D119-ECCC-4FC6-09E9-8F34631B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73B77-E17F-D497-0F10-C497229D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6C94-E0A6-4159-8B75-BF37CF3A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5A21C-EDB5-F1D6-9248-A847FEB2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D8A43-9DA9-28CC-B1EC-C7541260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2F749-858D-7DDA-69A4-9A010D805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4BF8-0933-9D08-6DEB-EAC0930D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EBA4-FAE1-DA5C-751E-5C537632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8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2EB58C-82CC-CE52-6D7B-420F5D492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2408" y="114213"/>
            <a:ext cx="1142704" cy="11427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71DE5B-E81E-3AFF-33CA-3D6314F927F9}"/>
              </a:ext>
            </a:extLst>
          </p:cNvPr>
          <p:cNvSpPr txBox="1"/>
          <p:nvPr/>
        </p:nvSpPr>
        <p:spPr>
          <a:xfrm>
            <a:off x="1338239" y="278345"/>
            <a:ext cx="91773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Tenorite" panose="00000500000000000000" pitchFamily="2" charset="0"/>
              </a:rPr>
              <a:t>Unit CL2.3 </a:t>
            </a:r>
            <a:r>
              <a:rPr lang="en-US" sz="2000" b="1" dirty="0">
                <a:effectLst/>
                <a:latin typeface="Tenorite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2000" b="1" dirty="0">
                <a:effectLst/>
                <a:latin typeface="Tenorite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the ‘Five Pillars’ help Muslims to live a good life?</a:t>
            </a:r>
            <a:endParaRPr lang="en-GB" sz="2000" dirty="0">
              <a:effectLst/>
              <a:latin typeface="Tenorite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b="1" dirty="0">
              <a:solidFill>
                <a:schemeClr val="dk1"/>
              </a:solidFill>
              <a:latin typeface="Tenorite" panose="00000500000000000000" pitchFamily="2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7C278DBE-DD66-A078-7261-A42865534D8A}"/>
              </a:ext>
            </a:extLst>
          </p:cNvPr>
          <p:cNvSpPr/>
          <p:nvPr/>
        </p:nvSpPr>
        <p:spPr>
          <a:xfrm>
            <a:off x="6841671" y="1421049"/>
            <a:ext cx="5050262" cy="29649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GB" sz="1600" i="0" dirty="0">
              <a:effectLst/>
              <a:latin typeface="Tenorite" pitchFamily="2" charset="0"/>
            </a:endParaRPr>
          </a:p>
          <a:p>
            <a:pPr algn="ctr"/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Key Learning</a:t>
            </a:r>
            <a:endParaRPr lang="en-GB" sz="1600" i="0" dirty="0">
              <a:effectLst/>
              <a:latin typeface="Tenorite" pitchFamily="2" charset="0"/>
            </a:endParaRPr>
          </a:p>
          <a:p>
            <a:pPr algn="ctr"/>
            <a:r>
              <a:rPr lang="en-GB" sz="1600" dirty="0">
                <a:latin typeface="Tenorite" pitchFamily="2" charset="0"/>
              </a:rPr>
              <a:t>T</a:t>
            </a:r>
            <a:r>
              <a:rPr lang="en-GB" sz="1600" i="0" dirty="0">
                <a:effectLst/>
                <a:latin typeface="Tenorite" pitchFamily="2" charset="0"/>
              </a:rPr>
              <a:t>he Five Pillars of Islam ar</a:t>
            </a:r>
            <a:r>
              <a:rPr lang="en-GB" sz="1600" dirty="0">
                <a:latin typeface="Tenorite" pitchFamily="2" charset="0"/>
              </a:rPr>
              <a:t>e central to Muslim life.</a:t>
            </a:r>
          </a:p>
          <a:p>
            <a:pPr algn="ctr"/>
            <a:r>
              <a:rPr lang="en-GB" sz="1600" dirty="0">
                <a:latin typeface="Tenorite" pitchFamily="2" charset="0"/>
              </a:rPr>
              <a:t>The first Pillar of Islam is Shahadah, which is the Muslim statement of faith.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Tenorite" pitchFamily="2" charset="0"/>
              </a:rPr>
              <a:t>The second Pillar of Islam is Salah, which is the obligatory prayer performed by Muslims.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Tenorite" pitchFamily="2" charset="0"/>
              </a:rPr>
              <a:t>The third Pillar of Islam is </a:t>
            </a:r>
            <a:r>
              <a:rPr lang="en-GB" sz="1600" dirty="0" err="1">
                <a:solidFill>
                  <a:srgbClr val="000000"/>
                </a:solidFill>
                <a:latin typeface="Tenorite" pitchFamily="2" charset="0"/>
              </a:rPr>
              <a:t>Zakah</a:t>
            </a:r>
            <a:r>
              <a:rPr lang="en-GB" sz="1600" dirty="0">
                <a:solidFill>
                  <a:srgbClr val="000000"/>
                </a:solidFill>
                <a:latin typeface="Tenorite" pitchFamily="2" charset="0"/>
              </a:rPr>
              <a:t>, which is the obligatory donation to charity, given once a year.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Tenorite" pitchFamily="2" charset="0"/>
              </a:rPr>
              <a:t>The fourth Pillar of Islam is Sawm, which instructs Muslims to fast during the month of Ramadan. 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Tenorite" pitchFamily="2" charset="0"/>
              </a:rPr>
              <a:t>The fifth Pillar of Islam is known as Hajj, which is the pilgrimage to Makkah, required by all Muslims</a:t>
            </a:r>
            <a:r>
              <a:rPr lang="en-GB" sz="1600" dirty="0">
                <a:latin typeface="Tenorite" pitchFamily="2" charset="0"/>
              </a:rPr>
              <a:t>.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Google Shape;61;p14">
            <a:extLst>
              <a:ext uri="{FF2B5EF4-FFF2-40B4-BE49-F238E27FC236}">
                <a16:creationId xmlns:a16="http://schemas.microsoft.com/office/drawing/2014/main" id="{D5817F6E-FB38-8BBE-21F7-90239520F850}"/>
              </a:ext>
            </a:extLst>
          </p:cNvPr>
          <p:cNvSpPr/>
          <p:nvPr/>
        </p:nvSpPr>
        <p:spPr>
          <a:xfrm>
            <a:off x="354564" y="3250531"/>
            <a:ext cx="6044522" cy="24231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b="1" dirty="0">
                <a:solidFill>
                  <a:schemeClr val="tx1"/>
                </a:solidFill>
                <a:latin typeface="Tenorite" panose="00000500000000000000" pitchFamily="2" charset="0"/>
              </a:rPr>
              <a:t>Key Questions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are some of the most important features of Islam?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schemeClr val="tx1"/>
                </a:solidFill>
                <a:latin typeface="Tenorite" panose="00000500000000000000" pitchFamily="2" charset="0"/>
              </a:rPr>
              <a:t>How did Islam start?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latin typeface="Tenorite" panose="00000500000000000000" pitchFamily="2" charset="0"/>
              </a:rPr>
              <a:t>What is the Shahadah?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schemeClr val="tx1"/>
                </a:solidFill>
                <a:latin typeface="Tenorite" panose="00000500000000000000" pitchFamily="2" charset="0"/>
              </a:rPr>
              <a:t>What is Salah?</a:t>
            </a:r>
            <a:endParaRPr lang="en-GB" sz="1600" dirty="0">
              <a:latin typeface="Tenorite" panose="00000500000000000000" pitchFamily="2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schemeClr val="tx1"/>
                </a:solidFill>
                <a:latin typeface="Tenorite" panose="00000500000000000000" pitchFamily="2" charset="0"/>
              </a:rPr>
              <a:t>What is </a:t>
            </a:r>
            <a:r>
              <a:rPr lang="en-GB" sz="1600" dirty="0" err="1">
                <a:solidFill>
                  <a:schemeClr val="tx1"/>
                </a:solidFill>
                <a:latin typeface="Tenorite" panose="00000500000000000000" pitchFamily="2" charset="0"/>
              </a:rPr>
              <a:t>Zakah</a:t>
            </a:r>
            <a:r>
              <a:rPr lang="en-GB" sz="1600" dirty="0">
                <a:solidFill>
                  <a:schemeClr val="tx1"/>
                </a:solidFill>
                <a:latin typeface="Tenorite" panose="00000500000000000000" pitchFamily="2" charset="0"/>
              </a:rPr>
              <a:t>?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latin typeface="Tenorite" panose="00000500000000000000" pitchFamily="2" charset="0"/>
              </a:rPr>
              <a:t>What is Sawm?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schemeClr val="tx1"/>
                </a:solidFill>
                <a:latin typeface="Tenorite" panose="00000500000000000000" pitchFamily="2" charset="0"/>
              </a:rPr>
              <a:t>Why do Muslims go on Hajj?</a:t>
            </a:r>
            <a:endParaRPr lang="en-GB" dirty="0">
              <a:solidFill>
                <a:schemeClr val="tx1"/>
              </a:solidFill>
              <a:latin typeface="Tenorite" panose="00000500000000000000" pitchFamily="2" charset="0"/>
            </a:endParaRPr>
          </a:p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400" dirty="0">
              <a:effectLst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A500E655-EC87-A131-D0D1-1E32A5BFEA31}"/>
              </a:ext>
            </a:extLst>
          </p:cNvPr>
          <p:cNvSpPr/>
          <p:nvPr/>
        </p:nvSpPr>
        <p:spPr>
          <a:xfrm>
            <a:off x="6854223" y="4500880"/>
            <a:ext cx="5059744" cy="15390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itchFamily="2" charset="0"/>
                <a:ea typeface="Times New Roman" panose="02020603050405020304" pitchFamily="18" charset="0"/>
              </a:rPr>
              <a:t>Key vocabulary</a:t>
            </a:r>
          </a:p>
          <a:p>
            <a:pPr algn="ctr"/>
            <a:r>
              <a:rPr lang="en-GB" sz="1600" dirty="0">
                <a:effectLst/>
                <a:latin typeface="Tenorite" pitchFamily="2" charset="0"/>
              </a:rPr>
              <a:t>Islam, Muslim, Qur’an, Prophet Muhammad, Makkah, Five Pillars of Islam, Shahadah, worship, monotheistic, Salah, wudu, </a:t>
            </a:r>
            <a:r>
              <a:rPr lang="en-GB" sz="1600" dirty="0" err="1">
                <a:effectLst/>
                <a:latin typeface="Tenorite" pitchFamily="2" charset="0"/>
              </a:rPr>
              <a:t>Zakah</a:t>
            </a:r>
            <a:r>
              <a:rPr lang="en-GB" sz="1600" dirty="0">
                <a:effectLst/>
                <a:latin typeface="Tenorite" pitchFamily="2" charset="0"/>
              </a:rPr>
              <a:t>, almsgiving, charity, Sawm, fasting, Ramadan, Hajj, pilgrimage</a:t>
            </a:r>
          </a:p>
          <a:p>
            <a:pPr lvl="0" algn="ctr">
              <a:lnSpc>
                <a:spcPct val="115000"/>
              </a:lnSpc>
              <a:buSzPts val="800"/>
              <a:tabLst>
                <a:tab pos="107950" algn="l"/>
                <a:tab pos="107950" algn="l"/>
                <a:tab pos="228600" algn="l"/>
              </a:tabLst>
            </a:pPr>
            <a:endParaRPr kumimoji="0" lang="en-GB" sz="12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black background with yellow text and a duck&#10;&#10;Description automatically generated">
            <a:extLst>
              <a:ext uri="{FF2B5EF4-FFF2-40B4-BE49-F238E27FC236}">
                <a16:creationId xmlns:a16="http://schemas.microsoft.com/office/drawing/2014/main" id="{1EB9B5B7-363C-9CFF-37BD-C63FC9F04D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4" t="20713" r="57327" b="51386"/>
          <a:stretch/>
        </p:blipFill>
        <p:spPr>
          <a:xfrm>
            <a:off x="11320873" y="6039957"/>
            <a:ext cx="604111" cy="782196"/>
          </a:xfrm>
          <a:prstGeom prst="rect">
            <a:avLst/>
          </a:prstGeom>
        </p:spPr>
      </p:pic>
      <p:sp>
        <p:nvSpPr>
          <p:cNvPr id="2" name="Google Shape;61;p14">
            <a:extLst>
              <a:ext uri="{FF2B5EF4-FFF2-40B4-BE49-F238E27FC236}">
                <a16:creationId xmlns:a16="http://schemas.microsoft.com/office/drawing/2014/main" id="{394239A9-981E-9C0C-74D3-D2890A6062F5}"/>
              </a:ext>
            </a:extLst>
          </p:cNvPr>
          <p:cNvSpPr/>
          <p:nvPr/>
        </p:nvSpPr>
        <p:spPr>
          <a:xfrm>
            <a:off x="337482" y="928182"/>
            <a:ext cx="6083637" cy="221129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1843C-680F-2EED-0C96-4D2D5350F292}"/>
              </a:ext>
            </a:extLst>
          </p:cNvPr>
          <p:cNvSpPr txBox="1"/>
          <p:nvPr/>
        </p:nvSpPr>
        <p:spPr>
          <a:xfrm>
            <a:off x="6537743" y="6461052"/>
            <a:ext cx="50851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enorite" panose="00000500000000000000" pitchFamily="2" charset="0"/>
              </a:rPr>
              <a:t>Knowledge Organiser for Believing and Belonging © Pennine Learning Associates Ltd</a:t>
            </a:r>
          </a:p>
        </p:txBody>
      </p:sp>
      <p:sp>
        <p:nvSpPr>
          <p:cNvPr id="12" name="Google Shape;61;p14">
            <a:extLst>
              <a:ext uri="{FF2B5EF4-FFF2-40B4-BE49-F238E27FC236}">
                <a16:creationId xmlns:a16="http://schemas.microsoft.com/office/drawing/2014/main" id="{77E6A8ED-B2CB-43CA-0DC0-9C2728366A04}"/>
              </a:ext>
            </a:extLst>
          </p:cNvPr>
          <p:cNvSpPr/>
          <p:nvPr/>
        </p:nvSpPr>
        <p:spPr>
          <a:xfrm>
            <a:off x="351016" y="5803192"/>
            <a:ext cx="6026035" cy="90108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b="1" kern="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Transferable Question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do people think it is important to live a good life?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CFE79-7827-1504-1277-1CF27ECD77DB}"/>
              </a:ext>
            </a:extLst>
          </p:cNvPr>
          <p:cNvSpPr txBox="1"/>
          <p:nvPr/>
        </p:nvSpPr>
        <p:spPr>
          <a:xfrm>
            <a:off x="262663" y="886445"/>
            <a:ext cx="6233273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Prior learning -  Key Stage One</a:t>
            </a:r>
          </a:p>
          <a:p>
            <a:pPr algn="ctr"/>
            <a:r>
              <a:rPr lang="en-GB" sz="12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Qur’an and why it is important to Muslims.</a:t>
            </a:r>
          </a:p>
          <a:p>
            <a:pPr algn="ctr"/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Muslims prepare themselves for worship and how they pray.</a:t>
            </a:r>
          </a:p>
          <a:p>
            <a:pPr algn="ctr"/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clothing worn by Muslims and the artefacts associated with Muslim prayer.</a:t>
            </a:r>
          </a:p>
          <a:p>
            <a:pPr algn="ctr"/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Muslims welcome a new baby.</a:t>
            </a:r>
          </a:p>
          <a:p>
            <a:pPr algn="ctr"/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Muslims make good choices and their commitment to the Five Pillars of Islam. </a:t>
            </a:r>
          </a:p>
          <a:p>
            <a:pPr algn="ctr"/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month of Ramadan and the celebration of Eid.</a:t>
            </a:r>
          </a:p>
        </p:txBody>
      </p:sp>
    </p:spTree>
    <p:extLst>
      <p:ext uri="{BB962C8B-B14F-4D97-AF65-F5344CB8AC3E}">
        <p14:creationId xmlns:p14="http://schemas.microsoft.com/office/powerpoint/2010/main" val="328735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309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Tenorite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Womack</dc:creator>
  <cp:lastModifiedBy>i ross</cp:lastModifiedBy>
  <cp:revision>40</cp:revision>
  <dcterms:created xsi:type="dcterms:W3CDTF">2024-03-26T17:19:45Z</dcterms:created>
  <dcterms:modified xsi:type="dcterms:W3CDTF">2025-03-11T15:35:53Z</dcterms:modified>
</cp:coreProperties>
</file>