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94" r:id="rId3"/>
    <p:sldId id="505" r:id="rId4"/>
    <p:sldId id="293" r:id="rId5"/>
    <p:sldId id="269" r:id="rId6"/>
    <p:sldId id="260" r:id="rId7"/>
    <p:sldId id="395" r:id="rId8"/>
    <p:sldId id="514" r:id="rId9"/>
    <p:sldId id="548" r:id="rId10"/>
    <p:sldId id="553" r:id="rId11"/>
    <p:sldId id="554" r:id="rId12"/>
    <p:sldId id="555" r:id="rId13"/>
    <p:sldId id="562" r:id="rId14"/>
    <p:sldId id="556" r:id="rId15"/>
    <p:sldId id="559" r:id="rId16"/>
    <p:sldId id="560" r:id="rId17"/>
    <p:sldId id="551" r:id="rId18"/>
    <p:sldId id="550" r:id="rId19"/>
    <p:sldId id="552" r:id="rId20"/>
    <p:sldId id="557" r:id="rId21"/>
    <p:sldId id="461" r:id="rId22"/>
    <p:sldId id="549" r:id="rId23"/>
    <p:sldId id="558" r:id="rId24"/>
    <p:sldId id="265" r:id="rId25"/>
    <p:sldId id="432" r:id="rId26"/>
    <p:sldId id="561" r:id="rId27"/>
    <p:sldId id="267" r:id="rId28"/>
    <p:sldId id="34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23A3FC-8A29-2F12-C057-742EA6A8C75C}" name="Rivers, Helen" initials="RH" userId="S::Helen.Rivers@leeds.gov.uk::097f08a0-0f4f-4e49-b1cd-e2ddb5615c7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82855"/>
  </p:normalViewPr>
  <p:slideViewPr>
    <p:cSldViewPr snapToGrid="0">
      <p:cViewPr varScale="1">
        <p:scale>
          <a:sx n="52" d="100"/>
          <a:sy n="52" d="100"/>
        </p:scale>
        <p:origin x="116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3B67D9-27E2-EF49-B7B2-AF8DB3BB94D6}"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D9944B-6701-DB41-9F55-93BC78701AB5}" type="slidenum">
              <a:rPr lang="en-US" smtClean="0"/>
              <a:t>‹#›</a:t>
            </a:fld>
            <a:endParaRPr lang="en-US"/>
          </a:p>
        </p:txBody>
      </p:sp>
    </p:spTree>
    <p:extLst>
      <p:ext uri="{BB962C8B-B14F-4D97-AF65-F5344CB8AC3E}">
        <p14:creationId xmlns:p14="http://schemas.microsoft.com/office/powerpoint/2010/main" val="351859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200" b="0" i="0" dirty="0">
              <a:solidFill>
                <a:srgbClr val="000000"/>
              </a:solidFill>
              <a:effectLst/>
              <a:latin typeface="Tenorite" pitchFamily="2" charset="0"/>
            </a:endParaRPr>
          </a:p>
          <a:p>
            <a:pPr marL="171450" indent="-171450">
              <a:buFont typeface="Arial" panose="020B0604020202020204" pitchFamily="34" charset="0"/>
              <a:buChar char="•"/>
            </a:pPr>
            <a:r>
              <a:rPr lang="en-GB" sz="1200" b="0" i="0" dirty="0">
                <a:solidFill>
                  <a:srgbClr val="000000"/>
                </a:solidFill>
                <a:effectLst/>
                <a:latin typeface="Tenorite" pitchFamily="2" charset="0"/>
              </a:rPr>
              <a:t>Please refer to the full unit plan for more activities and resources. </a:t>
            </a:r>
          </a:p>
          <a:p>
            <a:pPr marL="171450" indent="-171450">
              <a:buFont typeface="Arial" panose="020B0604020202020204" pitchFamily="34" charset="0"/>
              <a:buChar char="•"/>
            </a:pPr>
            <a:r>
              <a:rPr lang="en-GB" sz="1200" b="0" i="0" dirty="0">
                <a:solidFill>
                  <a:srgbClr val="000000"/>
                </a:solidFill>
                <a:effectLst/>
                <a:latin typeface="Tenorite" pitchFamily="2" charset="0"/>
              </a:rPr>
              <a:t>Please note that individual slides may have additional notes added in the ‘Notes’ section. </a:t>
            </a:r>
          </a:p>
          <a:p>
            <a:pPr marL="171450" indent="-171450">
              <a:buFont typeface="Arial" panose="020B0604020202020204" pitchFamily="34" charset="0"/>
              <a:buChar char="•"/>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Prior learning:</a:t>
            </a: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Key Stage 1</a:t>
            </a: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C1.3 How Sikhs make good choices, Guru Nanak’s teachings, </a:t>
            </a:r>
            <a:r>
              <a:rPr lang="en-GB" sz="1200" b="0" i="0" dirty="0" err="1">
                <a:solidFill>
                  <a:srgbClr val="000000"/>
                </a:solidFill>
                <a:effectLst/>
                <a:latin typeface="Tenorite" pitchFamily="2" charset="0"/>
              </a:rPr>
              <a:t>Langar</a:t>
            </a:r>
            <a:r>
              <a:rPr lang="en-GB" sz="1200" b="0" i="0" dirty="0">
                <a:solidFill>
                  <a:srgbClr val="000000"/>
                </a:solidFill>
                <a:effectLst/>
                <a:latin typeface="Tenorite" pitchFamily="2" charset="0"/>
              </a:rPr>
              <a:t> (the community kitchen of a </a:t>
            </a:r>
            <a:r>
              <a:rPr lang="en-GB" sz="1200" b="0" i="0" dirty="0" err="1">
                <a:solidFill>
                  <a:srgbClr val="000000"/>
                </a:solidFill>
                <a:effectLst/>
                <a:latin typeface="Tenorite" pitchFamily="2" charset="0"/>
              </a:rPr>
              <a:t>Gurdwara</a:t>
            </a:r>
            <a:r>
              <a:rPr lang="en-GB" sz="1200" b="0" i="0" dirty="0">
                <a:solidFill>
                  <a:srgbClr val="000000"/>
                </a:solidFill>
                <a:effectLst/>
                <a:latin typeface="Tenorite" pitchFamily="2" charset="0"/>
              </a:rPr>
              <a:t>)</a:t>
            </a: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C1.4 The importance of prayer for Sikhs, Guru Nanak’s teaching about prayers, the </a:t>
            </a:r>
            <a:r>
              <a:rPr lang="en-GB" sz="1200" b="0" i="0" dirty="0" err="1">
                <a:solidFill>
                  <a:srgbClr val="000000"/>
                </a:solidFill>
                <a:effectLst/>
                <a:latin typeface="Tenorite" pitchFamily="2" charset="0"/>
              </a:rPr>
              <a:t>Ardas</a:t>
            </a:r>
            <a:r>
              <a:rPr lang="en-GB" sz="1200" b="0" i="0" dirty="0">
                <a:solidFill>
                  <a:srgbClr val="000000"/>
                </a:solidFill>
                <a:effectLst/>
                <a:latin typeface="Tenorite" pitchFamily="2" charset="0"/>
              </a:rPr>
              <a:t> prayer, how and when Sikhs pray, praying at a </a:t>
            </a:r>
            <a:r>
              <a:rPr lang="en-GB" sz="1200" b="0" i="0" dirty="0" err="1">
                <a:solidFill>
                  <a:srgbClr val="000000"/>
                </a:solidFill>
                <a:effectLst/>
                <a:latin typeface="Tenorite" pitchFamily="2" charset="0"/>
              </a:rPr>
              <a:t>Gurdwara</a:t>
            </a:r>
            <a:endParaRPr lang="en-GB" sz="1200" b="0" i="0" dirty="0">
              <a:solidFill>
                <a:srgbClr val="000000"/>
              </a:solidFill>
              <a:effectLst/>
              <a:latin typeface="Tenorite" pitchFamily="2" charset="0"/>
            </a:endParaRP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C1.5 The festivals of </a:t>
            </a:r>
            <a:r>
              <a:rPr lang="en-GB" sz="1200" b="0" i="0" dirty="0" err="1">
                <a:solidFill>
                  <a:srgbClr val="000000"/>
                </a:solidFill>
                <a:effectLst/>
                <a:latin typeface="Tenorite" pitchFamily="2" charset="0"/>
              </a:rPr>
              <a:t>Bandi</a:t>
            </a:r>
            <a:r>
              <a:rPr lang="en-GB" sz="1200" b="0" i="0" dirty="0">
                <a:solidFill>
                  <a:srgbClr val="000000"/>
                </a:solidFill>
                <a:effectLst/>
                <a:latin typeface="Tenorite" pitchFamily="2" charset="0"/>
              </a:rPr>
              <a:t> </a:t>
            </a:r>
            <a:r>
              <a:rPr lang="en-GB" sz="1200" b="0" i="0" dirty="0" err="1">
                <a:solidFill>
                  <a:srgbClr val="000000"/>
                </a:solidFill>
                <a:effectLst/>
                <a:latin typeface="Tenorite" pitchFamily="2" charset="0"/>
              </a:rPr>
              <a:t>Chhor</a:t>
            </a:r>
            <a:r>
              <a:rPr lang="en-GB" sz="1200" b="0" i="0" dirty="0">
                <a:solidFill>
                  <a:srgbClr val="000000"/>
                </a:solidFill>
                <a:effectLst/>
                <a:latin typeface="Tenorite" pitchFamily="2" charset="0"/>
              </a:rPr>
              <a:t> Divas and Diwali</a:t>
            </a: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C1.6 The Guru Granth Sahib (the holy scripture of Sikhi)</a:t>
            </a:r>
          </a:p>
          <a:p>
            <a:pPr marL="0" indent="0">
              <a:buFontTx/>
              <a:buNone/>
            </a:pPr>
            <a:endParaRPr lang="en-GB" sz="1200" b="0" i="0" dirty="0">
              <a:solidFill>
                <a:srgbClr val="000000"/>
              </a:solidFill>
              <a:effectLst/>
              <a:latin typeface="Tenorite" pitchFamily="2" charset="0"/>
            </a:endParaRPr>
          </a:p>
          <a:p>
            <a:pPr marL="0" indent="0">
              <a:buFontTx/>
              <a:buNone/>
            </a:pPr>
            <a:r>
              <a:rPr lang="en-GB" sz="1200" b="0" i="0" dirty="0">
                <a:solidFill>
                  <a:srgbClr val="000000"/>
                </a:solidFill>
                <a:effectLst/>
                <a:latin typeface="Tenorite" pitchFamily="2" charset="0"/>
              </a:rPr>
              <a:t>F1.12 How Sikhs care for others, practising </a:t>
            </a:r>
            <a:r>
              <a:rPr lang="en-GB" sz="1200" b="0" i="0" dirty="0" err="1">
                <a:solidFill>
                  <a:srgbClr val="000000"/>
                </a:solidFill>
                <a:effectLst/>
                <a:latin typeface="Tenorite" pitchFamily="2" charset="0"/>
              </a:rPr>
              <a:t>Sewa</a:t>
            </a:r>
            <a:endParaRPr lang="en-GB" sz="1200" b="0" i="0" dirty="0">
              <a:solidFill>
                <a:srgbClr val="000000"/>
              </a:solidFill>
              <a:effectLst/>
              <a:latin typeface="Tenorite" pitchFamily="2" charset="0"/>
            </a:endParaRPr>
          </a:p>
          <a:p>
            <a:pPr marL="0" indent="0">
              <a:buFontTx/>
              <a:buNone/>
            </a:pPr>
            <a:endParaRPr lang="en-GB" dirty="0">
              <a:latin typeface="Tenorite" pitchFamily="2" charset="0"/>
            </a:endParaRPr>
          </a:p>
          <a:p>
            <a:pPr marL="0" indent="0">
              <a:buFontTx/>
              <a:buNone/>
            </a:pPr>
            <a:r>
              <a:rPr lang="en-GB" dirty="0">
                <a:latin typeface="Tenorite" pitchFamily="2" charset="0"/>
              </a:rPr>
              <a:t>F1.13 The creation story in Sikhi</a:t>
            </a:r>
            <a:endParaRPr lang="en-US" dirty="0">
              <a:latin typeface="Tenorite" pitchFamily="2" charset="0"/>
            </a:endParaRPr>
          </a:p>
        </p:txBody>
      </p:sp>
      <p:sp>
        <p:nvSpPr>
          <p:cNvPr id="4" name="Slide Number Placeholder 3"/>
          <p:cNvSpPr>
            <a:spLocks noGrp="1"/>
          </p:cNvSpPr>
          <p:nvPr>
            <p:ph type="sldNum" sz="quarter" idx="5"/>
          </p:nvPr>
        </p:nvSpPr>
        <p:spPr/>
        <p:txBody>
          <a:bodyPr/>
          <a:lstStyle/>
          <a:p>
            <a:fld id="{55D9944B-6701-DB41-9F55-93BC78701AB5}" type="slidenum">
              <a:rPr lang="en-US" smtClean="0"/>
              <a:t>2</a:t>
            </a:fld>
            <a:endParaRPr lang="en-US"/>
          </a:p>
        </p:txBody>
      </p:sp>
    </p:spTree>
    <p:extLst>
      <p:ext uri="{BB962C8B-B14F-4D97-AF65-F5344CB8AC3E}">
        <p14:creationId xmlns:p14="http://schemas.microsoft.com/office/powerpoint/2010/main" val="146473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4442A-78C6-3FFA-3AEC-A221523DD6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51526F-BED2-2F7D-DC82-EF1EB568C7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A12693-FF68-E693-308D-8EBBBE9BA6E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See CL2.4 Resource pack for a more detailed story.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The resource pack comes with the planning for this unit, also available by subscription.</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a:extLst>
              <a:ext uri="{FF2B5EF4-FFF2-40B4-BE49-F238E27FC236}">
                <a16:creationId xmlns:a16="http://schemas.microsoft.com/office/drawing/2014/main" id="{6E9B0094-8597-2DF2-76E4-C249145D3C36}"/>
              </a:ext>
            </a:extLst>
          </p:cNvPr>
          <p:cNvSpPr>
            <a:spLocks noGrp="1"/>
          </p:cNvSpPr>
          <p:nvPr>
            <p:ph type="sldNum" sz="quarter" idx="5"/>
          </p:nvPr>
        </p:nvSpPr>
        <p:spPr/>
        <p:txBody>
          <a:bodyPr/>
          <a:lstStyle/>
          <a:p>
            <a:fld id="{55D9944B-6701-DB41-9F55-93BC78701AB5}" type="slidenum">
              <a:rPr lang="en-US" smtClean="0"/>
              <a:t>13</a:t>
            </a:fld>
            <a:endParaRPr lang="en-US"/>
          </a:p>
        </p:txBody>
      </p:sp>
    </p:spTree>
    <p:extLst>
      <p:ext uri="{BB962C8B-B14F-4D97-AF65-F5344CB8AC3E}">
        <p14:creationId xmlns:p14="http://schemas.microsoft.com/office/powerpoint/2010/main" val="436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14</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15</a:t>
            </a:fld>
            <a:endParaRPr lang="en-US"/>
          </a:p>
        </p:txBody>
      </p:sp>
    </p:spTree>
    <p:extLst>
      <p:ext uri="{BB962C8B-B14F-4D97-AF65-F5344CB8AC3E}">
        <p14:creationId xmlns:p14="http://schemas.microsoft.com/office/powerpoint/2010/main" val="3815694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16</a:t>
            </a:fld>
            <a:endParaRPr lang="en-US"/>
          </a:p>
        </p:txBody>
      </p:sp>
    </p:spTree>
    <p:extLst>
      <p:ext uri="{BB962C8B-B14F-4D97-AF65-F5344CB8AC3E}">
        <p14:creationId xmlns:p14="http://schemas.microsoft.com/office/powerpoint/2010/main" val="3815694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17</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18</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19</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Explain to the pupils that music is an important part of Sikh worship. </a:t>
            </a:r>
            <a:endParaRPr lang="en-GB" dirty="0"/>
          </a:p>
          <a:p>
            <a:endParaRPr lang="en-GB" dirty="0"/>
          </a:p>
          <a:p>
            <a:r>
              <a:rPr lang="en-GB" dirty="0"/>
              <a:t>See Slide 3 for a link to the </a:t>
            </a:r>
            <a:r>
              <a:rPr lang="en-GB" dirty="0" err="1"/>
              <a:t>Mool</a:t>
            </a:r>
            <a:r>
              <a:rPr lang="en-GB" dirty="0"/>
              <a:t> </a:t>
            </a:r>
            <a:r>
              <a:rPr lang="en-GB" dirty="0" err="1"/>
              <a:t>Mantar</a:t>
            </a:r>
            <a:r>
              <a:rPr lang="en-GB" dirty="0"/>
              <a:t> video.</a:t>
            </a:r>
          </a:p>
          <a:p>
            <a:endParaRPr lang="en-GB" dirty="0"/>
          </a:p>
          <a:p>
            <a:r>
              <a:rPr lang="en-GB" dirty="0"/>
              <a:t>See the CL2.4 Resource Pack for a card matching activity, which gives an explanation for the descriptions of God stated in the </a:t>
            </a:r>
            <a:r>
              <a:rPr lang="en-GB" dirty="0" err="1"/>
              <a:t>Mool</a:t>
            </a:r>
            <a:r>
              <a:rPr lang="en-GB" dirty="0"/>
              <a:t> </a:t>
            </a:r>
            <a:r>
              <a:rPr lang="en-GB" dirty="0" err="1"/>
              <a:t>Mantar</a:t>
            </a:r>
            <a:r>
              <a:rPr lang="en-GB" dirty="0"/>
              <a:t>.</a:t>
            </a:r>
          </a:p>
          <a:p>
            <a:endParaRPr lang="en-GB" dirty="0"/>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20</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ffectLst/>
                <a:latin typeface="UICTFontTextStyleBody"/>
              </a:rPr>
              <a:t>Read the text aloud slowly and thoughtfully to the class. Ask pupils to pick out a single word or phrase they like. Repeat and after the second reading, ask pupils to pick out a word or phrase and give reasons for their choice(s). This activity could be completed in small groups to give everyone opportunity to contribute.</a:t>
            </a:r>
            <a:br>
              <a:rPr lang="en-GB" b="0" i="0" dirty="0">
                <a:effectLst/>
                <a:latin typeface="UICTFontTextStyleBody"/>
              </a:rPr>
            </a:br>
            <a:r>
              <a:rPr lang="en-GB" b="0" i="0" dirty="0">
                <a:effectLst/>
                <a:latin typeface="UICTFontTextStyleBody"/>
              </a:rPr>
              <a:t>Use the questions in the resource pack to look more deeply into the meaning of each line.</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The resource pack comes with the planning for this unit, also available by subscription.</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effectLst/>
              <a:latin typeface=".AppleSystemUIFont"/>
            </a:endParaRPr>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21</a:t>
            </a:fld>
            <a:endParaRPr lang="en-US"/>
          </a:p>
        </p:txBody>
      </p:sp>
    </p:spTree>
    <p:extLst>
      <p:ext uri="{BB962C8B-B14F-4D97-AF65-F5344CB8AC3E}">
        <p14:creationId xmlns:p14="http://schemas.microsoft.com/office/powerpoint/2010/main" val="3815694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ffectLst/>
                <a:latin typeface="UICTFontTextStyleBody"/>
              </a:rPr>
              <a:t>Read the text aloud slowly and thoughtfully to the class. Ask pupils to pick out a single word or phrase they like. Repeat and after the second reading, ask pupils to pick out a word or phrase and give reasons for their choice(s). This activity could be completed in small groups to give everyone opportunity to contribute.</a:t>
            </a:r>
            <a:br>
              <a:rPr lang="en-GB" b="0" i="0" dirty="0">
                <a:effectLst/>
                <a:latin typeface="UICTFontTextStyleBody"/>
              </a:rPr>
            </a:br>
            <a:r>
              <a:rPr lang="en-GB" b="0" i="0" dirty="0">
                <a:effectLst/>
                <a:latin typeface="UICTFontTextStyleBody"/>
              </a:rPr>
              <a:t>Use the questions in the resource pack to look more deeply into the meaning of each line.</a:t>
            </a:r>
            <a:endParaRPr lang="en-GB" dirty="0">
              <a:effectLst/>
              <a:latin typeface=".AppleSystemUIFont"/>
            </a:endParaRPr>
          </a:p>
          <a:p>
            <a:endParaRPr lang="en-US"/>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22</a:t>
            </a:fld>
            <a:endParaRPr lang="en-US"/>
          </a:p>
        </p:txBody>
      </p:sp>
    </p:spTree>
    <p:extLst>
      <p:ext uri="{BB962C8B-B14F-4D97-AF65-F5344CB8AC3E}">
        <p14:creationId xmlns:p14="http://schemas.microsoft.com/office/powerpoint/2010/main" val="3815694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200" b="0" i="0" dirty="0">
              <a:solidFill>
                <a:srgbClr val="000000"/>
              </a:solidFill>
              <a:effectLst/>
              <a:latin typeface="Tenorite" pitchFamily="2" charset="0"/>
            </a:endParaRPr>
          </a:p>
          <a:p>
            <a:pPr marL="171450" indent="-171450">
              <a:buFont typeface="Arial" panose="020B0604020202020204" pitchFamily="34" charset="0"/>
              <a:buChar char="•"/>
            </a:pPr>
            <a:r>
              <a:rPr lang="en-GB" sz="1200" b="0" i="0" dirty="0">
                <a:solidFill>
                  <a:srgbClr val="000000"/>
                </a:solidFill>
                <a:effectLst/>
                <a:latin typeface="Tenorite" pitchFamily="2" charset="0"/>
              </a:rPr>
              <a:t>Please refer to the full unit plan for more activities and resources. </a:t>
            </a:r>
          </a:p>
          <a:p>
            <a:pPr marL="171450" indent="-171450">
              <a:buFont typeface="Arial" panose="020B0604020202020204" pitchFamily="34" charset="0"/>
              <a:buChar char="•"/>
            </a:pPr>
            <a:r>
              <a:rPr lang="en-GB" sz="1200" b="0" i="0" dirty="0">
                <a:solidFill>
                  <a:srgbClr val="000000"/>
                </a:solidFill>
                <a:effectLst/>
                <a:latin typeface="Tenorite" pitchFamily="2" charset="0"/>
              </a:rPr>
              <a:t>Please note that individual slides may have additional notes added in the ‘Notes’ section. </a:t>
            </a:r>
            <a:endParaRPr lang="en-US" dirty="0">
              <a:latin typeface="Tenorite" pitchFamily="2" charset="0"/>
            </a:endParaRPr>
          </a:p>
        </p:txBody>
      </p:sp>
      <p:sp>
        <p:nvSpPr>
          <p:cNvPr id="4" name="Slide Number Placeholder 3"/>
          <p:cNvSpPr>
            <a:spLocks noGrp="1"/>
          </p:cNvSpPr>
          <p:nvPr>
            <p:ph type="sldNum" sz="quarter" idx="5"/>
          </p:nvPr>
        </p:nvSpPr>
        <p:spPr/>
        <p:txBody>
          <a:bodyPr/>
          <a:lstStyle/>
          <a:p>
            <a:fld id="{55D9944B-6701-DB41-9F55-93BC78701AB5}" type="slidenum">
              <a:rPr lang="en-US" smtClean="0"/>
              <a:t>3</a:t>
            </a:fld>
            <a:endParaRPr lang="en-US"/>
          </a:p>
        </p:txBody>
      </p:sp>
    </p:spTree>
    <p:extLst>
      <p:ext uri="{BB962C8B-B14F-4D97-AF65-F5344CB8AC3E}">
        <p14:creationId xmlns:p14="http://schemas.microsoft.com/office/powerpoint/2010/main" val="146473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See the CL2.4 Resource Pack for a card matching activity which can be used for this activity.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The resource pack comes with the planning for this unit, also available by subscription.</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23</a:t>
            </a:fld>
            <a:endParaRPr lang="en-US"/>
          </a:p>
        </p:txBody>
      </p:sp>
    </p:spTree>
    <p:extLst>
      <p:ext uri="{BB962C8B-B14F-4D97-AF65-F5344CB8AC3E}">
        <p14:creationId xmlns:p14="http://schemas.microsoft.com/office/powerpoint/2010/main" val="3815694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25</a:t>
            </a:fld>
            <a:endParaRPr lang="en-US"/>
          </a:p>
        </p:txBody>
      </p:sp>
    </p:spTree>
    <p:extLst>
      <p:ext uri="{BB962C8B-B14F-4D97-AF65-F5344CB8AC3E}">
        <p14:creationId xmlns:p14="http://schemas.microsoft.com/office/powerpoint/2010/main" val="3740998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80797-9EB5-3D2C-9D41-28DA4525CA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0B17DD-54C8-40BB-204E-45F6C4AF89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455C8E-E0F5-0420-EEEB-00B383F980F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5F84AD-9DAB-DD3B-73AB-22F4FC63638E}"/>
              </a:ext>
            </a:extLst>
          </p:cNvPr>
          <p:cNvSpPr>
            <a:spLocks noGrp="1"/>
          </p:cNvSpPr>
          <p:nvPr>
            <p:ph type="sldNum" sz="quarter" idx="5"/>
          </p:nvPr>
        </p:nvSpPr>
        <p:spPr/>
        <p:txBody>
          <a:bodyPr/>
          <a:lstStyle/>
          <a:p>
            <a:fld id="{55D9944B-6701-DB41-9F55-93BC78701AB5}" type="slidenum">
              <a:rPr lang="en-US" smtClean="0"/>
              <a:t>26</a:t>
            </a:fld>
            <a:endParaRPr lang="en-US"/>
          </a:p>
        </p:txBody>
      </p:sp>
    </p:spTree>
    <p:extLst>
      <p:ext uri="{BB962C8B-B14F-4D97-AF65-F5344CB8AC3E}">
        <p14:creationId xmlns:p14="http://schemas.microsoft.com/office/powerpoint/2010/main" val="327931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4</a:t>
            </a:fld>
            <a:endParaRPr lang="en-US"/>
          </a:p>
        </p:txBody>
      </p:sp>
    </p:spTree>
    <p:extLst>
      <p:ext uri="{BB962C8B-B14F-4D97-AF65-F5344CB8AC3E}">
        <p14:creationId xmlns:p14="http://schemas.microsoft.com/office/powerpoint/2010/main" val="2578147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D9944B-6701-DB41-9F55-93BC78701A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7326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8</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9</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10</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See CL2.4 Resource pack for a more detailed story. The resource pack comes with the planning for this unit, also available by subscription.</a:t>
            </a:r>
            <a:endParaRPr lang="en-US" dirty="0"/>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11</a:t>
            </a:fld>
            <a:endParaRPr lang="en-US"/>
          </a:p>
        </p:txBody>
      </p:sp>
    </p:spTree>
    <p:extLst>
      <p:ext uri="{BB962C8B-B14F-4D97-AF65-F5344CB8AC3E}">
        <p14:creationId xmlns:p14="http://schemas.microsoft.com/office/powerpoint/2010/main" val="414458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See CL2.4 Resource pack for a more detailed story.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The resource pack comes with the planning for this unit, also available by subscription.</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55D9944B-6701-DB41-9F55-93BC78701AB5}" type="slidenum">
              <a:rPr lang="en-US" smtClean="0"/>
              <a:t>12</a:t>
            </a:fld>
            <a:endParaRPr lang="en-US"/>
          </a:p>
        </p:txBody>
      </p:sp>
    </p:spTree>
    <p:extLst>
      <p:ext uri="{BB962C8B-B14F-4D97-AF65-F5344CB8AC3E}">
        <p14:creationId xmlns:p14="http://schemas.microsoft.com/office/powerpoint/2010/main" val="4144589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3E3D1-91A0-A3D7-D310-72CCC8CE45A1}"/>
              </a:ext>
            </a:extLst>
          </p:cNvPr>
          <p:cNvSpPr>
            <a:spLocks noGrp="1"/>
          </p:cNvSpPr>
          <p:nvPr>
            <p:ph type="ctrTitle"/>
          </p:nvPr>
        </p:nvSpPr>
        <p:spPr>
          <a:xfrm>
            <a:off x="838200" y="136525"/>
            <a:ext cx="10046898" cy="1034241"/>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C05023E-6B25-9062-A7A8-488272BC1C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7" name="Rectangle 1">
            <a:extLst>
              <a:ext uri="{FF2B5EF4-FFF2-40B4-BE49-F238E27FC236}">
                <a16:creationId xmlns:a16="http://schemas.microsoft.com/office/drawing/2014/main" id="{8CBEB3BB-A4C2-D9BB-2FC5-99042AA220B8}"/>
              </a:ext>
            </a:extLst>
          </p:cNvPr>
          <p:cNvSpPr>
            <a:spLocks noChangeArrowheads="1"/>
          </p:cNvSpPr>
          <p:nvPr userDrawn="1"/>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4" name="Picture 3" descr="A black background with a bird and text&#10;&#10;Description automatically generated">
            <a:extLst>
              <a:ext uri="{FF2B5EF4-FFF2-40B4-BE49-F238E27FC236}">
                <a16:creationId xmlns:a16="http://schemas.microsoft.com/office/drawing/2014/main" id="{C1AAC850-6A31-2818-0F62-73029BB69BA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9377363" y="5995838"/>
            <a:ext cx="2814637" cy="862162"/>
          </a:xfrm>
          <a:prstGeom prst="rect">
            <a:avLst/>
          </a:prstGeom>
        </p:spPr>
      </p:pic>
      <p:sp>
        <p:nvSpPr>
          <p:cNvPr id="5" name="TextBox 15">
            <a:extLst>
              <a:ext uri="{FF2B5EF4-FFF2-40B4-BE49-F238E27FC236}">
                <a16:creationId xmlns:a16="http://schemas.microsoft.com/office/drawing/2014/main" id="{256F53BD-B166-5BB3-C570-0A6346CC6CAD}"/>
              </a:ext>
            </a:extLst>
          </p:cNvPr>
          <p:cNvSpPr txBox="1"/>
          <p:nvPr userDrawn="1"/>
        </p:nvSpPr>
        <p:spPr>
          <a:xfrm>
            <a:off x="4643437" y="6451128"/>
            <a:ext cx="2905125"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312673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4193E-1493-FF13-21AF-99C0817272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F3B08B-CA95-B37C-9D6E-3A837002BB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bird flying in the sky&#10;&#10;Description automatically generated">
            <a:extLst>
              <a:ext uri="{FF2B5EF4-FFF2-40B4-BE49-F238E27FC236}">
                <a16:creationId xmlns:a16="http://schemas.microsoft.com/office/drawing/2014/main" id="{05AE0BCE-C913-24FF-6DF6-9E08D3B7046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8" name="TextBox 7">
            <a:extLst>
              <a:ext uri="{FF2B5EF4-FFF2-40B4-BE49-F238E27FC236}">
                <a16:creationId xmlns:a16="http://schemas.microsoft.com/office/drawing/2014/main" id="{0969C8A1-8E86-E8F8-805B-31C1013F19EF}"/>
              </a:ext>
            </a:extLst>
          </p:cNvPr>
          <p:cNvSpPr txBox="1"/>
          <p:nvPr userDrawn="1"/>
        </p:nvSpPr>
        <p:spPr>
          <a:xfrm>
            <a:off x="4643437" y="6575969"/>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1033571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E8C910-328E-1E47-C77A-44544F5AA5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652DC2-5E1C-0B54-85C5-4313F0D389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bird flying in the sky&#10;&#10;Description automatically generated">
            <a:extLst>
              <a:ext uri="{FF2B5EF4-FFF2-40B4-BE49-F238E27FC236}">
                <a16:creationId xmlns:a16="http://schemas.microsoft.com/office/drawing/2014/main" id="{0D0DD4CF-5EE0-6BD2-C102-BFC67158CB6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8" name="TextBox 7">
            <a:extLst>
              <a:ext uri="{FF2B5EF4-FFF2-40B4-BE49-F238E27FC236}">
                <a16:creationId xmlns:a16="http://schemas.microsoft.com/office/drawing/2014/main" id="{25ADCA50-E98F-9FAE-D2AB-AF28F6F6C2FB}"/>
              </a:ext>
            </a:extLst>
          </p:cNvPr>
          <p:cNvSpPr txBox="1"/>
          <p:nvPr userDrawn="1"/>
        </p:nvSpPr>
        <p:spPr>
          <a:xfrm>
            <a:off x="4643437" y="6558716"/>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4233505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CC485-FD6F-FB79-7A8C-9F3FB490A8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CE0859-D830-02F8-8A5A-4D895290C3D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bird flying in the sky&#10;&#10;Description automatically generated">
            <a:extLst>
              <a:ext uri="{FF2B5EF4-FFF2-40B4-BE49-F238E27FC236}">
                <a16:creationId xmlns:a16="http://schemas.microsoft.com/office/drawing/2014/main" id="{6A57BD13-FC67-ACDB-F5AD-6450A74F96C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9" name="TextBox 8">
            <a:extLst>
              <a:ext uri="{FF2B5EF4-FFF2-40B4-BE49-F238E27FC236}">
                <a16:creationId xmlns:a16="http://schemas.microsoft.com/office/drawing/2014/main" id="{247BD859-94CF-6FD8-76C1-ABE3B9BCEFDC}"/>
              </a:ext>
            </a:extLst>
          </p:cNvPr>
          <p:cNvSpPr txBox="1"/>
          <p:nvPr userDrawn="1"/>
        </p:nvSpPr>
        <p:spPr>
          <a:xfrm>
            <a:off x="4643437" y="6527026"/>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29259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C6061-1BF0-E8FC-C570-0CE492C36404}"/>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1583A6B-F9AD-260C-2A55-7861931CBA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pic>
        <p:nvPicPr>
          <p:cNvPr id="7" name="Picture 6" descr="A bird flying in the sky&#10;&#10;Description automatically generated">
            <a:extLst>
              <a:ext uri="{FF2B5EF4-FFF2-40B4-BE49-F238E27FC236}">
                <a16:creationId xmlns:a16="http://schemas.microsoft.com/office/drawing/2014/main" id="{E863CBFD-5DD8-E121-575E-5C795E1FB40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8" name="TextBox 7">
            <a:extLst>
              <a:ext uri="{FF2B5EF4-FFF2-40B4-BE49-F238E27FC236}">
                <a16:creationId xmlns:a16="http://schemas.microsoft.com/office/drawing/2014/main" id="{AF4B7C1E-BBDA-9D72-AFC5-6DC51818450A}"/>
              </a:ext>
            </a:extLst>
          </p:cNvPr>
          <p:cNvSpPr txBox="1"/>
          <p:nvPr userDrawn="1"/>
        </p:nvSpPr>
        <p:spPr>
          <a:xfrm>
            <a:off x="4643437" y="6527026"/>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348865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E7B9-1F65-2F40-F467-CA5BC1A067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31F1AE-1941-F93D-C13F-45110B9C66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1F6414-F19C-12B1-ECCA-3E9B6A8DAF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A bird flying in the sky&#10;&#10;Description automatically generated">
            <a:extLst>
              <a:ext uri="{FF2B5EF4-FFF2-40B4-BE49-F238E27FC236}">
                <a16:creationId xmlns:a16="http://schemas.microsoft.com/office/drawing/2014/main" id="{B824C6B4-2FB1-BE5D-A072-34EFD3D5D65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9" name="TextBox 8">
            <a:extLst>
              <a:ext uri="{FF2B5EF4-FFF2-40B4-BE49-F238E27FC236}">
                <a16:creationId xmlns:a16="http://schemas.microsoft.com/office/drawing/2014/main" id="{C4A2CD3F-AF63-D2C0-DA11-9B1869FB20DB}"/>
              </a:ext>
            </a:extLst>
          </p:cNvPr>
          <p:cNvSpPr txBox="1"/>
          <p:nvPr userDrawn="1"/>
        </p:nvSpPr>
        <p:spPr>
          <a:xfrm>
            <a:off x="4719637" y="6581001"/>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221974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F4752-994C-90B7-06C8-DCE7EE84A7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18E7B4-9342-F765-E870-AC155A4956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3CF37C-A557-9E82-C0E7-94BADC991A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7A6303-F643-53A3-920F-B974273FFB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DFA7A9-8C0A-CC58-180A-AED48274F9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A bird flying in the sky&#10;&#10;Description automatically generated">
            <a:extLst>
              <a:ext uri="{FF2B5EF4-FFF2-40B4-BE49-F238E27FC236}">
                <a16:creationId xmlns:a16="http://schemas.microsoft.com/office/drawing/2014/main" id="{6FE67456-ECBE-9E6B-A61D-DA3FC141301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11" name="TextBox 10">
            <a:extLst>
              <a:ext uri="{FF2B5EF4-FFF2-40B4-BE49-F238E27FC236}">
                <a16:creationId xmlns:a16="http://schemas.microsoft.com/office/drawing/2014/main" id="{17D8127D-3EE2-8140-3268-6A0847037BB9}"/>
              </a:ext>
            </a:extLst>
          </p:cNvPr>
          <p:cNvSpPr txBox="1"/>
          <p:nvPr userDrawn="1"/>
        </p:nvSpPr>
        <p:spPr>
          <a:xfrm>
            <a:off x="4719637" y="6524565"/>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2203303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D4F68-508A-D0A4-2596-D46AC46AB19D}"/>
              </a:ext>
            </a:extLst>
          </p:cNvPr>
          <p:cNvSpPr>
            <a:spLocks noGrp="1"/>
          </p:cNvSpPr>
          <p:nvPr>
            <p:ph type="title"/>
          </p:nvPr>
        </p:nvSpPr>
        <p:spPr/>
        <p:txBody>
          <a:bodyPr/>
          <a:lstStyle/>
          <a:p>
            <a:r>
              <a:rPr lang="en-US"/>
              <a:t>Click to edit Master title style</a:t>
            </a:r>
            <a:endParaRPr lang="en-GB"/>
          </a:p>
        </p:txBody>
      </p:sp>
      <p:pic>
        <p:nvPicPr>
          <p:cNvPr id="6" name="Picture 5" descr="A bird flying in the sky&#10;&#10;Description automatically generated">
            <a:extLst>
              <a:ext uri="{FF2B5EF4-FFF2-40B4-BE49-F238E27FC236}">
                <a16:creationId xmlns:a16="http://schemas.microsoft.com/office/drawing/2014/main" id="{84A731BD-4AA6-5EBA-B5E4-99524B26C4B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7" name="TextBox 6">
            <a:extLst>
              <a:ext uri="{FF2B5EF4-FFF2-40B4-BE49-F238E27FC236}">
                <a16:creationId xmlns:a16="http://schemas.microsoft.com/office/drawing/2014/main" id="{81EC7C6D-473B-EA78-D0E7-4987058D1E5C}"/>
              </a:ext>
            </a:extLst>
          </p:cNvPr>
          <p:cNvSpPr txBox="1"/>
          <p:nvPr userDrawn="1"/>
        </p:nvSpPr>
        <p:spPr>
          <a:xfrm>
            <a:off x="4643437" y="6492875"/>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272259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ird flying in the sky&#10;&#10;Description automatically generated">
            <a:extLst>
              <a:ext uri="{FF2B5EF4-FFF2-40B4-BE49-F238E27FC236}">
                <a16:creationId xmlns:a16="http://schemas.microsoft.com/office/drawing/2014/main" id="{2F38281D-21FB-FC69-041E-C9ACA921537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6" name="TextBox 5">
            <a:extLst>
              <a:ext uri="{FF2B5EF4-FFF2-40B4-BE49-F238E27FC236}">
                <a16:creationId xmlns:a16="http://schemas.microsoft.com/office/drawing/2014/main" id="{840EEAE2-F248-823D-B0D7-972DE9E44365}"/>
              </a:ext>
            </a:extLst>
          </p:cNvPr>
          <p:cNvSpPr txBox="1"/>
          <p:nvPr userDrawn="1"/>
        </p:nvSpPr>
        <p:spPr>
          <a:xfrm>
            <a:off x="4643437" y="6527026"/>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166569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DCC8-A0F7-3B3B-43DC-6CE10A43FF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C629FD-A217-1856-452E-3643435B92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01354D-406E-64D1-8704-0EE22462C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bird flying in the sky&#10;&#10;Description automatically generated">
            <a:extLst>
              <a:ext uri="{FF2B5EF4-FFF2-40B4-BE49-F238E27FC236}">
                <a16:creationId xmlns:a16="http://schemas.microsoft.com/office/drawing/2014/main" id="{197AC021-3A7A-C188-94DB-EDD3D53F137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9" name="TextBox 8">
            <a:extLst>
              <a:ext uri="{FF2B5EF4-FFF2-40B4-BE49-F238E27FC236}">
                <a16:creationId xmlns:a16="http://schemas.microsoft.com/office/drawing/2014/main" id="{523483F8-67BF-9054-EE55-35AB31BB8CC8}"/>
              </a:ext>
            </a:extLst>
          </p:cNvPr>
          <p:cNvSpPr txBox="1"/>
          <p:nvPr userDrawn="1"/>
        </p:nvSpPr>
        <p:spPr>
          <a:xfrm>
            <a:off x="4643437" y="6527026"/>
            <a:ext cx="2905125" cy="276999"/>
          </a:xfrm>
          <a:prstGeom prst="rect">
            <a:avLst/>
          </a:prstGeom>
          <a:noFill/>
        </p:spPr>
        <p:txBody>
          <a:bodyPr wrap="square">
            <a:spAutoFit/>
          </a:bodyPr>
          <a:lstStyle/>
          <a:p>
            <a:r>
              <a:rPr lang="en-GB" sz="1200" dirty="0">
                <a:ea typeface="Aptos" panose="020B0004020202020204" pitchFamily="34" charset="0"/>
              </a:rPr>
              <a:t>© Pennine Learning Associates Ltd</a:t>
            </a:r>
            <a:endParaRPr lang="en-GB" sz="1200" dirty="0"/>
          </a:p>
        </p:txBody>
      </p:sp>
    </p:spTree>
    <p:extLst>
      <p:ext uri="{BB962C8B-B14F-4D97-AF65-F5344CB8AC3E}">
        <p14:creationId xmlns:p14="http://schemas.microsoft.com/office/powerpoint/2010/main" val="421656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D8129-F994-E810-349B-F485A69937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7AF3342-5F9A-8728-2B2B-708B71F404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4E2837-FE73-DE38-09D4-F00388A4B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bird flying in the sky&#10;&#10;Description automatically generated">
            <a:extLst>
              <a:ext uri="{FF2B5EF4-FFF2-40B4-BE49-F238E27FC236}">
                <a16:creationId xmlns:a16="http://schemas.microsoft.com/office/drawing/2014/main" id="{CA3FCFC2-2E28-4BF6-60D3-64E5D34EB57F}"/>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324354" y="5942012"/>
            <a:ext cx="867646" cy="862013"/>
          </a:xfrm>
          <a:prstGeom prst="rect">
            <a:avLst/>
          </a:prstGeom>
        </p:spPr>
      </p:pic>
      <p:sp>
        <p:nvSpPr>
          <p:cNvPr id="9" name="TextBox 8">
            <a:extLst>
              <a:ext uri="{FF2B5EF4-FFF2-40B4-BE49-F238E27FC236}">
                <a16:creationId xmlns:a16="http://schemas.microsoft.com/office/drawing/2014/main" id="{FB85F3BC-2D43-1921-5489-B3572F8E7997}"/>
              </a:ext>
            </a:extLst>
          </p:cNvPr>
          <p:cNvSpPr txBox="1"/>
          <p:nvPr userDrawn="1"/>
        </p:nvSpPr>
        <p:spPr>
          <a:xfrm>
            <a:off x="4643437" y="6527026"/>
            <a:ext cx="2905125" cy="276999"/>
          </a:xfrm>
          <a:prstGeom prst="rect">
            <a:avLst/>
          </a:prstGeom>
          <a:noFill/>
        </p:spPr>
        <p:txBody>
          <a:bodyPr wrap="square">
            <a:spAutoFit/>
          </a:bodyPr>
          <a:lstStyle/>
          <a:p>
            <a:r>
              <a:rPr lang="en-GB" sz="1200" dirty="0">
                <a:ea typeface="Aptos" panose="020B0004020202020204" pitchFamily="34" charset="0"/>
              </a:rPr>
              <a:t>© Pennine Learning Associates Ltd </a:t>
            </a:r>
            <a:endParaRPr lang="en-GB" sz="1200" dirty="0"/>
          </a:p>
        </p:txBody>
      </p:sp>
    </p:spTree>
    <p:extLst>
      <p:ext uri="{BB962C8B-B14F-4D97-AF65-F5344CB8AC3E}">
        <p14:creationId xmlns:p14="http://schemas.microsoft.com/office/powerpoint/2010/main" val="1085004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447EB8-3260-B3D9-4BEE-6F5E1D719B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8DA191-D9E0-1421-5362-28632DBE95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DD8632-C5CF-1210-37E0-4A7C18717F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B5264E8-B17C-4500-BC6A-B5C1F5243BAD}" type="datetimeFigureOut">
              <a:rPr lang="en-GB" smtClean="0"/>
              <a:t>11/03/2025</a:t>
            </a:fld>
            <a:endParaRPr lang="en-GB"/>
          </a:p>
        </p:txBody>
      </p:sp>
      <p:sp>
        <p:nvSpPr>
          <p:cNvPr id="5" name="Footer Placeholder 4">
            <a:extLst>
              <a:ext uri="{FF2B5EF4-FFF2-40B4-BE49-F238E27FC236}">
                <a16:creationId xmlns:a16="http://schemas.microsoft.com/office/drawing/2014/main" id="{7CFE41A3-0877-27E3-79D2-11FBA975D8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8534867-4FAF-304D-9EF4-EDE22E2D2F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28751D-9F2D-4B52-AA5B-D649AC0F171A}" type="slidenum">
              <a:rPr lang="en-GB" smtClean="0"/>
              <a:t>‹#›</a:t>
            </a:fld>
            <a:endParaRPr lang="en-GB"/>
          </a:p>
        </p:txBody>
      </p:sp>
    </p:spTree>
    <p:extLst>
      <p:ext uri="{BB962C8B-B14F-4D97-AF65-F5344CB8AC3E}">
        <p14:creationId xmlns:p14="http://schemas.microsoft.com/office/powerpoint/2010/main" val="3640362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nquiries@penninelearning.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hyperlink" Target="https://pt.wikipedia.org/wiki/Guru_Granth_Sahib"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hyperlink" Target="https://en.wikipedia.org/wiki/Sikhis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hyperlink" Target="https://www.flickr.com/photos/hari_singh/226466626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creativecommons.org/licenses/by/3.0/" TargetMode="External"/><Relationship Id="rId7" Type="http://schemas.openxmlformats.org/officeDocument/2006/relationships/hyperlink" Target="http://www.vecteezy.com/" TargetMode="External"/><Relationship Id="rId2" Type="http://schemas.openxmlformats.org/officeDocument/2006/relationships/hyperlink" Target="https://www.flickr.com/photos/hari_singh/2264666269" TargetMode="External"/><Relationship Id="rId1" Type="http://schemas.openxmlformats.org/officeDocument/2006/relationships/slideLayout" Target="../slideLayouts/slideLayout6.xml"/><Relationship Id="rId6" Type="http://schemas.openxmlformats.org/officeDocument/2006/relationships/hyperlink" Target="https://en.wikipedia.org/wiki/Sikhism" TargetMode="External"/><Relationship Id="rId5" Type="http://schemas.openxmlformats.org/officeDocument/2006/relationships/hyperlink" Target="https://creativecommons.org/licenses/by-sa/3.0/" TargetMode="External"/><Relationship Id="rId4" Type="http://schemas.openxmlformats.org/officeDocument/2006/relationships/hyperlink" Target="https://pt.wikipedia.org/wiki/Guru_Granth_Sahi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youtube.com/watch?v=WKnOqJaUc5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flickr.com/photos/hari_singh/2264666269"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8EDD1D1-E3F1-5DC4-5996-98E0A4BC5EE8}"/>
              </a:ext>
            </a:extLst>
          </p:cNvPr>
          <p:cNvSpPr txBox="1"/>
          <p:nvPr/>
        </p:nvSpPr>
        <p:spPr>
          <a:xfrm>
            <a:off x="3048000" y="3245889"/>
            <a:ext cx="6096000" cy="369332"/>
          </a:xfrm>
          <a:prstGeom prst="rect">
            <a:avLst/>
          </a:prstGeom>
          <a:noFill/>
        </p:spPr>
        <p:txBody>
          <a:bodyPr wrap="square">
            <a:spAutoFit/>
          </a:bodyPr>
          <a:lstStyle/>
          <a:p>
            <a:endParaRPr lang="en-GB" dirty="0">
              <a:latin typeface="Abadi" panose="020B0604020104020204" pitchFamily="34" charset="0"/>
            </a:endParaRPr>
          </a:p>
        </p:txBody>
      </p:sp>
      <p:sp>
        <p:nvSpPr>
          <p:cNvPr id="5" name="Text Placeholder 2">
            <a:extLst>
              <a:ext uri="{FF2B5EF4-FFF2-40B4-BE49-F238E27FC236}">
                <a16:creationId xmlns:a16="http://schemas.microsoft.com/office/drawing/2014/main" id="{3D5DA60E-092F-4C9F-8667-3DC408BC3929}"/>
              </a:ext>
            </a:extLst>
          </p:cNvPr>
          <p:cNvSpPr txBox="1">
            <a:spLocks/>
          </p:cNvSpPr>
          <p:nvPr/>
        </p:nvSpPr>
        <p:spPr>
          <a:xfrm>
            <a:off x="384556" y="763600"/>
            <a:ext cx="11360801" cy="5593254"/>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52392" algn="l">
              <a:lnSpc>
                <a:spcPct val="114000"/>
              </a:lnSpc>
              <a:spcBef>
                <a:spcPts val="0"/>
              </a:spcBef>
            </a:pPr>
            <a:r>
              <a:rPr lang="en-GB" sz="1600" b="1" dirty="0">
                <a:latin typeface="Tenorite" panose="00000500000000000000" pitchFamily="2" charset="0"/>
              </a:rPr>
              <a:t>Thank you for using this resource. We hope it helps you, and your pupils! This advice may help.</a:t>
            </a:r>
          </a:p>
          <a:p>
            <a:pPr marL="152392" algn="l">
              <a:lnSpc>
                <a:spcPct val="114000"/>
              </a:lnSpc>
              <a:spcBef>
                <a:spcPts val="0"/>
              </a:spcBef>
            </a:pPr>
            <a:endParaRPr lang="en-GB" sz="1600" b="1" dirty="0">
              <a:latin typeface="Tenorite" panose="00000500000000000000" pitchFamily="2" charset="0"/>
            </a:endParaRPr>
          </a:p>
          <a:p>
            <a:pPr marL="152392" algn="l">
              <a:lnSpc>
                <a:spcPct val="114000"/>
              </a:lnSpc>
              <a:spcBef>
                <a:spcPts val="0"/>
              </a:spcBef>
            </a:pPr>
            <a:r>
              <a:rPr lang="en-GB" sz="1600" b="1" dirty="0">
                <a:latin typeface="Tenorite" panose="00000500000000000000" pitchFamily="2" charset="0"/>
              </a:rPr>
              <a:t>PowerPoints cover more than one lesson</a:t>
            </a:r>
          </a:p>
          <a:p>
            <a:pPr marL="152392" algn="l">
              <a:lnSpc>
                <a:spcPct val="114000"/>
              </a:lnSpc>
              <a:spcBef>
                <a:spcPts val="0"/>
              </a:spcBef>
            </a:pPr>
            <a:r>
              <a:rPr lang="en-GB" sz="1600" dirty="0">
                <a:latin typeface="Tenorite" panose="00000500000000000000" pitchFamily="2" charset="0"/>
              </a:rPr>
              <a:t>The PowerPoint presentation matches a section in the planning provided for this unit of work. This is likely to contain material for more than one lesson. It is important not to speed through the slides without completing suggested activities or discussion. Most sections in the planning, and the matching PowerPoints, will cover two lessons. </a:t>
            </a:r>
          </a:p>
          <a:p>
            <a:pPr marL="152392" algn="l">
              <a:lnSpc>
                <a:spcPct val="114000"/>
              </a:lnSpc>
              <a:spcBef>
                <a:spcPts val="0"/>
              </a:spcBef>
            </a:pPr>
            <a:endParaRPr lang="en-GB" sz="1600" dirty="0">
              <a:latin typeface="Tenorite" panose="00000500000000000000" pitchFamily="2" charset="0"/>
            </a:endParaRPr>
          </a:p>
          <a:p>
            <a:pPr marL="152392" algn="l">
              <a:lnSpc>
                <a:spcPct val="114000"/>
              </a:lnSpc>
              <a:spcBef>
                <a:spcPts val="0"/>
              </a:spcBef>
            </a:pPr>
            <a:r>
              <a:rPr lang="en-GB" sz="1600" b="1" dirty="0">
                <a:latin typeface="Tenorite" panose="00000500000000000000" pitchFamily="2" charset="0"/>
              </a:rPr>
              <a:t>Please make sure you prepare and plan with staff</a:t>
            </a:r>
          </a:p>
          <a:p>
            <a:pPr marL="152392" algn="l">
              <a:lnSpc>
                <a:spcPct val="114000"/>
              </a:lnSpc>
              <a:spcBef>
                <a:spcPts val="0"/>
              </a:spcBef>
            </a:pPr>
            <a:r>
              <a:rPr lang="en-GB" sz="1600" dirty="0">
                <a:latin typeface="Tenorite" panose="00000500000000000000" pitchFamily="2" charset="0"/>
              </a:rPr>
              <a:t>It is critical that delivery, style and speed reflect the needs and responses of pupils. The resource has been designed to support teachers, not to replace you! If this resource is provided as supporting material for HLTAs, cover teachers or non-specialists, please ensure you prepare them carefully and plan with them.</a:t>
            </a:r>
          </a:p>
          <a:p>
            <a:pPr marL="152392" algn="l">
              <a:lnSpc>
                <a:spcPct val="114000"/>
              </a:lnSpc>
              <a:spcBef>
                <a:spcPts val="0"/>
              </a:spcBef>
            </a:pPr>
            <a:endParaRPr lang="en-GB" sz="1600" dirty="0">
              <a:latin typeface="Tenorite" panose="00000500000000000000" pitchFamily="2" charset="0"/>
            </a:endParaRPr>
          </a:p>
          <a:p>
            <a:pPr marL="152392" algn="l">
              <a:lnSpc>
                <a:spcPct val="114000"/>
              </a:lnSpc>
              <a:spcBef>
                <a:spcPts val="0"/>
              </a:spcBef>
            </a:pPr>
            <a:r>
              <a:rPr lang="en-GB" sz="1600" b="1" dirty="0">
                <a:latin typeface="Tenorite" panose="00000500000000000000" pitchFamily="2" charset="0"/>
              </a:rPr>
              <a:t>We recommend you use the detailed planning as well as this PowerPoint</a:t>
            </a:r>
          </a:p>
          <a:p>
            <a:pPr marL="152392" algn="l">
              <a:lnSpc>
                <a:spcPct val="114000"/>
              </a:lnSpc>
              <a:spcBef>
                <a:spcPts val="0"/>
              </a:spcBef>
            </a:pPr>
            <a:r>
              <a:rPr lang="en-GB" sz="1600" dirty="0">
                <a:latin typeface="Tenorite" panose="00000500000000000000" pitchFamily="2" charset="0"/>
              </a:rPr>
              <a:t>This PowerPoint is designed to be used with the detailed planning written to support the RE syllabus ‘Believing and Belonging’. We strongly recommend that you use the PowerPoint in conjunction with the planning. Please ask us how to access this if you do not have it.</a:t>
            </a:r>
          </a:p>
          <a:p>
            <a:pPr marL="152392" algn="l">
              <a:lnSpc>
                <a:spcPct val="114000"/>
              </a:lnSpc>
              <a:spcBef>
                <a:spcPts val="0"/>
              </a:spcBef>
            </a:pPr>
            <a:endParaRPr lang="en-GB" sz="1600" dirty="0">
              <a:latin typeface="Tenorite" panose="00000500000000000000" pitchFamily="2" charset="0"/>
            </a:endParaRPr>
          </a:p>
          <a:p>
            <a:pPr marL="152392" algn="l">
              <a:lnSpc>
                <a:spcPct val="114000"/>
              </a:lnSpc>
              <a:spcBef>
                <a:spcPts val="0"/>
              </a:spcBef>
            </a:pPr>
            <a:r>
              <a:rPr lang="en-GB" sz="1600" b="1" dirty="0">
                <a:latin typeface="Tenorite" panose="00000500000000000000" pitchFamily="2" charset="0"/>
              </a:rPr>
              <a:t>To feed back and for further support and to access webinar training please email </a:t>
            </a:r>
            <a:r>
              <a:rPr lang="en-GB" sz="1600" b="1" dirty="0">
                <a:latin typeface="Tenorite" panose="00000500000000000000" pitchFamily="2" charset="0"/>
                <a:hlinkClick r:id="rId2"/>
              </a:rPr>
              <a:t>enquiries@penninelearning.com</a:t>
            </a:r>
            <a:r>
              <a:rPr lang="en-GB" sz="1600" b="1" dirty="0">
                <a:latin typeface="Tenorite" panose="00000500000000000000" pitchFamily="2" charset="0"/>
              </a:rPr>
              <a:t>.</a:t>
            </a:r>
          </a:p>
          <a:p>
            <a:pPr marL="152392" algn="l">
              <a:lnSpc>
                <a:spcPct val="114000"/>
              </a:lnSpc>
              <a:spcBef>
                <a:spcPts val="0"/>
              </a:spcBef>
            </a:pPr>
            <a:endParaRPr lang="en-GB" sz="1600" b="1" dirty="0">
              <a:latin typeface="Tenorite" panose="00000500000000000000" pitchFamily="2" charset="0"/>
            </a:endParaRPr>
          </a:p>
          <a:p>
            <a:pPr marL="152392" algn="l">
              <a:lnSpc>
                <a:spcPct val="114000"/>
              </a:lnSpc>
              <a:spcBef>
                <a:spcPts val="0"/>
              </a:spcBef>
            </a:pPr>
            <a:endParaRPr lang="en-GB" sz="1600" dirty="0">
              <a:latin typeface="Tenorite" panose="00000500000000000000" pitchFamily="2" charset="0"/>
            </a:endParaRPr>
          </a:p>
        </p:txBody>
      </p:sp>
      <p:sp>
        <p:nvSpPr>
          <p:cNvPr id="6" name="Title 1">
            <a:extLst>
              <a:ext uri="{FF2B5EF4-FFF2-40B4-BE49-F238E27FC236}">
                <a16:creationId xmlns:a16="http://schemas.microsoft.com/office/drawing/2014/main" id="{23603E9A-A261-470A-923E-8663136CEA5F}"/>
              </a:ext>
            </a:extLst>
          </p:cNvPr>
          <p:cNvSpPr txBox="1">
            <a:spLocks/>
          </p:cNvSpPr>
          <p:nvPr/>
        </p:nvSpPr>
        <p:spPr>
          <a:xfrm>
            <a:off x="384557" y="0"/>
            <a:ext cx="11360800" cy="763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a:latin typeface="Tenorite" panose="00000500000000000000" pitchFamily="2" charset="0"/>
              </a:rPr>
              <a:t>Dear Teacher…</a:t>
            </a:r>
          </a:p>
        </p:txBody>
      </p:sp>
    </p:spTree>
    <p:extLst>
      <p:ext uri="{BB962C8B-B14F-4D97-AF65-F5344CB8AC3E}">
        <p14:creationId xmlns:p14="http://schemas.microsoft.com/office/powerpoint/2010/main" val="1298313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Sikh beliefs about God</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898374" y="1417890"/>
            <a:ext cx="10395252" cy="49032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500" dirty="0"/>
              <a:t>Sikhs believe there is only one God. They believe that everyone is equal before God.</a:t>
            </a:r>
          </a:p>
          <a:p>
            <a:pPr>
              <a:lnSpc>
                <a:spcPct val="114000"/>
              </a:lnSpc>
            </a:pPr>
            <a:endParaRPr lang="en-GB" sz="2500" dirty="0"/>
          </a:p>
          <a:p>
            <a:pPr>
              <a:lnSpc>
                <a:spcPct val="114000"/>
              </a:lnSpc>
            </a:pPr>
            <a:r>
              <a:rPr lang="en-GB" sz="2500" dirty="0"/>
              <a:t>Sikhs call God ‘</a:t>
            </a:r>
            <a:r>
              <a:rPr lang="en-GB" sz="2500" dirty="0" err="1"/>
              <a:t>Waheguru</a:t>
            </a:r>
            <a:r>
              <a:rPr lang="en-GB" sz="2500" dirty="0"/>
              <a:t>’, which means ‘Wonderful Lord’.</a:t>
            </a:r>
          </a:p>
          <a:p>
            <a:pPr>
              <a:lnSpc>
                <a:spcPct val="114000"/>
              </a:lnSpc>
            </a:pPr>
            <a:endParaRPr lang="en-GB" sz="2500" dirty="0"/>
          </a:p>
          <a:p>
            <a:pPr>
              <a:lnSpc>
                <a:spcPct val="114000"/>
              </a:lnSpc>
            </a:pPr>
            <a:r>
              <a:rPr lang="en-GB" sz="2500" dirty="0"/>
              <a:t>Sikhs believe that there is something of God in everyone and that God is everywhere. He is the creator of the universe and should be kept in mind at all times. </a:t>
            </a:r>
          </a:p>
          <a:p>
            <a:pPr>
              <a:lnSpc>
                <a:spcPct val="114000"/>
              </a:lnSpc>
            </a:pPr>
            <a:endParaRPr lang="en-GB" sz="2500" dirty="0"/>
          </a:p>
          <a:p>
            <a:pPr>
              <a:lnSpc>
                <a:spcPct val="114000"/>
              </a:lnSpc>
            </a:pPr>
            <a:r>
              <a:rPr lang="en-GB" sz="2500" dirty="0"/>
              <a:t>Keeping God in mind helps Sikhs think about their actions and lead a good life. </a:t>
            </a:r>
          </a:p>
        </p:txBody>
      </p:sp>
    </p:spTree>
    <p:extLst>
      <p:ext uri="{BB962C8B-B14F-4D97-AF65-F5344CB8AC3E}">
        <p14:creationId xmlns:p14="http://schemas.microsoft.com/office/powerpoint/2010/main" val="4083853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Sikh beliefs about God: </a:t>
            </a:r>
            <a:br>
              <a:rPr lang="en-GB" sz="4000" b="1" dirty="0"/>
            </a:br>
            <a:r>
              <a:rPr lang="en-GB" sz="4000" b="1" dirty="0"/>
              <a:t>The Wise Man and the Bowl of Milk</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898374" y="1630326"/>
            <a:ext cx="10395252" cy="314893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500" dirty="0"/>
              <a:t>The concept on an invisible God is not easy to understand, but there are some Sikh stories to help.</a:t>
            </a:r>
          </a:p>
          <a:p>
            <a:pPr>
              <a:lnSpc>
                <a:spcPct val="114000"/>
              </a:lnSpc>
            </a:pPr>
            <a:endParaRPr lang="en-GB" sz="2500" dirty="0"/>
          </a:p>
          <a:p>
            <a:pPr>
              <a:lnSpc>
                <a:spcPct val="114000"/>
              </a:lnSpc>
            </a:pPr>
            <a:r>
              <a:rPr lang="en-GB" sz="2500" dirty="0"/>
              <a:t>Read through the summary of the story: ‘The Wise Man and the Bowl of Milk’</a:t>
            </a:r>
          </a:p>
          <a:p>
            <a:pPr>
              <a:lnSpc>
                <a:spcPct val="114000"/>
              </a:lnSpc>
            </a:pPr>
            <a:endParaRPr lang="en-GB" sz="2500" dirty="0"/>
          </a:p>
          <a:p>
            <a:pPr>
              <a:lnSpc>
                <a:spcPct val="114000"/>
              </a:lnSpc>
            </a:pPr>
            <a:r>
              <a:rPr lang="en-GB" sz="2500" dirty="0"/>
              <a:t>Think about the following questions:</a:t>
            </a:r>
          </a:p>
        </p:txBody>
      </p:sp>
      <p:sp>
        <p:nvSpPr>
          <p:cNvPr id="4" name="TextBox 3">
            <a:extLst>
              <a:ext uri="{FF2B5EF4-FFF2-40B4-BE49-F238E27FC236}">
                <a16:creationId xmlns:a16="http://schemas.microsoft.com/office/drawing/2014/main" id="{68B95D6B-3531-DA52-D1F1-2BC6F236F9B2}"/>
              </a:ext>
            </a:extLst>
          </p:cNvPr>
          <p:cNvSpPr txBox="1"/>
          <p:nvPr/>
        </p:nvSpPr>
        <p:spPr>
          <a:xfrm>
            <a:off x="2030240" y="4828043"/>
            <a:ext cx="3714998" cy="956031"/>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Where is God to be found?</a:t>
            </a:r>
          </a:p>
        </p:txBody>
      </p:sp>
      <p:sp>
        <p:nvSpPr>
          <p:cNvPr id="9" name="TextBox 8">
            <a:extLst>
              <a:ext uri="{FF2B5EF4-FFF2-40B4-BE49-F238E27FC236}">
                <a16:creationId xmlns:a16="http://schemas.microsoft.com/office/drawing/2014/main" id="{C05EB190-7901-8109-2583-BF4F015FBDCF}"/>
              </a:ext>
            </a:extLst>
          </p:cNvPr>
          <p:cNvSpPr txBox="1"/>
          <p:nvPr/>
        </p:nvSpPr>
        <p:spPr>
          <a:xfrm>
            <a:off x="6446764" y="4828043"/>
            <a:ext cx="3714998" cy="956031"/>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What might a Sikh say?</a:t>
            </a:r>
          </a:p>
          <a:p>
            <a:pPr algn="ctr">
              <a:lnSpc>
                <a:spcPct val="114000"/>
              </a:lnSpc>
            </a:pPr>
            <a:endParaRPr lang="en-GB" sz="2500" dirty="0"/>
          </a:p>
        </p:txBody>
      </p:sp>
    </p:spTree>
    <p:extLst>
      <p:ext uri="{BB962C8B-B14F-4D97-AF65-F5344CB8AC3E}">
        <p14:creationId xmlns:p14="http://schemas.microsoft.com/office/powerpoint/2010/main" val="117220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135925"/>
            <a:ext cx="10515600" cy="1325563"/>
          </a:xfrm>
        </p:spPr>
        <p:txBody>
          <a:bodyPr/>
          <a:lstStyle/>
          <a:p>
            <a:pPr algn="ctr"/>
            <a:r>
              <a:rPr lang="en-GB" sz="4000" b="1" dirty="0"/>
              <a:t>Sikh beliefs about God: </a:t>
            </a:r>
            <a:br>
              <a:rPr lang="en-GB" sz="4000" b="1" dirty="0"/>
            </a:br>
            <a:r>
              <a:rPr lang="en-GB" sz="4000" b="1" dirty="0"/>
              <a:t>The Wise Man and the Bowl of Milk</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958548" y="1772129"/>
            <a:ext cx="10395252" cy="432240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700" dirty="0"/>
              <a:t>There was once a very wealthy man who prayed a lot and often thought about God. One day, he wondered where God actually was. </a:t>
            </a:r>
          </a:p>
          <a:p>
            <a:pPr>
              <a:lnSpc>
                <a:spcPct val="114000"/>
              </a:lnSpc>
            </a:pPr>
            <a:endParaRPr lang="en-GB" sz="2700" dirty="0"/>
          </a:p>
          <a:p>
            <a:pPr>
              <a:lnSpc>
                <a:spcPct val="114000"/>
              </a:lnSpc>
            </a:pPr>
            <a:r>
              <a:rPr lang="en-GB" sz="2700" dirty="0"/>
              <a:t>He offered a hundred gold coins to anyone who could tell him where God lived. Many people tried to answer, saying God was in the mountains, sky, or sea, but the man wasn’t satisfied with these answers. </a:t>
            </a:r>
          </a:p>
          <a:p>
            <a:pPr>
              <a:lnSpc>
                <a:spcPct val="114000"/>
              </a:lnSpc>
            </a:pPr>
            <a:endParaRPr lang="en-GB" sz="2700" dirty="0"/>
          </a:p>
          <a:p>
            <a:pPr>
              <a:lnSpc>
                <a:spcPct val="114000"/>
              </a:lnSpc>
            </a:pPr>
            <a:r>
              <a:rPr lang="en-GB" sz="2700" dirty="0"/>
              <a:t>Then, a wise man came forward and said he knew where God was. </a:t>
            </a:r>
          </a:p>
        </p:txBody>
      </p:sp>
    </p:spTree>
    <p:extLst>
      <p:ext uri="{BB962C8B-B14F-4D97-AF65-F5344CB8AC3E}">
        <p14:creationId xmlns:p14="http://schemas.microsoft.com/office/powerpoint/2010/main" val="3001166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4A18F-E1F8-C5B1-CDEC-63FD11EAEE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704C90-8981-8E92-9E47-6C59C12537A6}"/>
              </a:ext>
            </a:extLst>
          </p:cNvPr>
          <p:cNvSpPr>
            <a:spLocks noGrp="1"/>
          </p:cNvSpPr>
          <p:nvPr>
            <p:ph type="title"/>
          </p:nvPr>
        </p:nvSpPr>
        <p:spPr>
          <a:xfrm>
            <a:off x="838200" y="0"/>
            <a:ext cx="10515600" cy="1325563"/>
          </a:xfrm>
        </p:spPr>
        <p:txBody>
          <a:bodyPr/>
          <a:lstStyle/>
          <a:p>
            <a:pPr algn="ctr"/>
            <a:r>
              <a:rPr lang="en-GB" sz="4000" b="1" dirty="0"/>
              <a:t>Sikh beliefs about God: </a:t>
            </a:r>
            <a:br>
              <a:rPr lang="en-GB" sz="4000" b="1" dirty="0"/>
            </a:br>
            <a:r>
              <a:rPr lang="en-GB" sz="4000" b="1" dirty="0"/>
              <a:t>The Wise Man and the Bowl of Milk</a:t>
            </a:r>
            <a:endParaRPr lang="en-GB" dirty="0"/>
          </a:p>
        </p:txBody>
      </p:sp>
      <p:sp>
        <p:nvSpPr>
          <p:cNvPr id="7" name="TextBox 6">
            <a:extLst>
              <a:ext uri="{FF2B5EF4-FFF2-40B4-BE49-F238E27FC236}">
                <a16:creationId xmlns:a16="http://schemas.microsoft.com/office/drawing/2014/main" id="{E232E7C8-0F45-A33E-3BA6-A98BE236EF27}"/>
              </a:ext>
            </a:extLst>
          </p:cNvPr>
          <p:cNvSpPr txBox="1"/>
          <p:nvPr/>
        </p:nvSpPr>
        <p:spPr>
          <a:xfrm>
            <a:off x="838200" y="2060944"/>
            <a:ext cx="7022910" cy="384874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700" dirty="0"/>
              <a:t>He asked the rich man to bring a bowl of milk. The wise man asked the rich man to put his hand in the milk and stir it for a long time.</a:t>
            </a:r>
          </a:p>
          <a:p>
            <a:pPr>
              <a:lnSpc>
                <a:spcPct val="114000"/>
              </a:lnSpc>
            </a:pPr>
            <a:endParaRPr lang="en-GB" sz="2700" dirty="0"/>
          </a:p>
          <a:p>
            <a:pPr>
              <a:lnSpc>
                <a:spcPct val="114000"/>
              </a:lnSpc>
            </a:pPr>
            <a:r>
              <a:rPr lang="en-GB" sz="2700" dirty="0"/>
              <a:t>After a while, the milk turned into cream and then into butter. The rich man was confused and asked how this showed him where God was. </a:t>
            </a:r>
          </a:p>
        </p:txBody>
      </p:sp>
      <p:pic>
        <p:nvPicPr>
          <p:cNvPr id="8" name="Picture 7">
            <a:extLst>
              <a:ext uri="{FF2B5EF4-FFF2-40B4-BE49-F238E27FC236}">
                <a16:creationId xmlns:a16="http://schemas.microsoft.com/office/drawing/2014/main" id="{64EB9BE9-CDC4-06DF-F529-CB780D7F9C7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20836" y="1734848"/>
            <a:ext cx="2705100" cy="4064000"/>
          </a:xfrm>
          <a:prstGeom prst="roundRect">
            <a:avLst>
              <a:gd name="adj" fmla="val 8594"/>
            </a:avLst>
          </a:prstGeom>
          <a:solidFill>
            <a:srgbClr val="FFFFFF">
              <a:shade val="85000"/>
            </a:srgbClr>
          </a:solidFill>
          <a:ln>
            <a:noFill/>
          </a:ln>
          <a:effectLst>
            <a:reflection blurRad="12700" stA="0" endPos="28000" dist="5000" dir="5400000" sy="-100000" algn="bl" rotWithShape="0"/>
          </a:effectLst>
        </p:spPr>
      </p:pic>
    </p:spTree>
    <p:extLst>
      <p:ext uri="{BB962C8B-B14F-4D97-AF65-F5344CB8AC3E}">
        <p14:creationId xmlns:p14="http://schemas.microsoft.com/office/powerpoint/2010/main" val="4008940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Sikh beliefs about God: </a:t>
            </a:r>
            <a:br>
              <a:rPr lang="en-GB" sz="4000" b="1" dirty="0"/>
            </a:br>
            <a:r>
              <a:rPr lang="en-GB" sz="4000" b="1" dirty="0"/>
              <a:t>The Wise Man and the Bowl of Milk</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838199" y="2161133"/>
            <a:ext cx="10515600" cy="290143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700" dirty="0"/>
              <a:t>The wise man explained that just as butter is hidden in milk, God is hidden inside each person. By praying and thinking about God, we can discover God within ourselves. </a:t>
            </a:r>
          </a:p>
          <a:p>
            <a:pPr>
              <a:lnSpc>
                <a:spcPct val="114000"/>
              </a:lnSpc>
            </a:pPr>
            <a:endParaRPr lang="en-GB" sz="2700" dirty="0"/>
          </a:p>
          <a:p>
            <a:pPr>
              <a:lnSpc>
                <a:spcPct val="114000"/>
              </a:lnSpc>
            </a:pPr>
            <a:r>
              <a:rPr lang="en-GB" sz="2700" dirty="0"/>
              <a:t>The wise man said that he learned this from Guru Nanak, who taught that God is not far away but inside each of us.</a:t>
            </a:r>
          </a:p>
        </p:txBody>
      </p:sp>
    </p:spTree>
    <p:extLst>
      <p:ext uri="{BB962C8B-B14F-4D97-AF65-F5344CB8AC3E}">
        <p14:creationId xmlns:p14="http://schemas.microsoft.com/office/powerpoint/2010/main" val="3764764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Task: Exploring a Sikh hymn</a:t>
            </a:r>
            <a:endParaRPr lang="en-GB" dirty="0"/>
          </a:p>
        </p:txBody>
      </p:sp>
      <p:sp>
        <p:nvSpPr>
          <p:cNvPr id="7" name="TextBox 6">
            <a:extLst>
              <a:ext uri="{FF2B5EF4-FFF2-40B4-BE49-F238E27FC236}">
                <a16:creationId xmlns:a16="http://schemas.microsoft.com/office/drawing/2014/main" id="{51AFA1FE-127D-2671-7E90-546C3A295C57}"/>
              </a:ext>
            </a:extLst>
          </p:cNvPr>
          <p:cNvSpPr txBox="1"/>
          <p:nvPr/>
        </p:nvSpPr>
        <p:spPr>
          <a:xfrm>
            <a:off x="1198531" y="1461801"/>
            <a:ext cx="9794937" cy="4007059"/>
          </a:xfrm>
          <a:prstGeom prst="rect">
            <a:avLst/>
          </a:prstGeom>
          <a:noFill/>
        </p:spPr>
        <p:txBody>
          <a:bodyPr wrap="square" rtlCol="0">
            <a:spAutoFit/>
          </a:bodyPr>
          <a:lstStyle/>
          <a:p>
            <a:pPr algn="ctr">
              <a:lnSpc>
                <a:spcPct val="114000"/>
              </a:lnSpc>
            </a:pPr>
            <a:r>
              <a:rPr lang="en-GB" sz="2800" b="0" i="0" dirty="0">
                <a:effectLst/>
              </a:rPr>
              <a:t>Why do you go looking for God in the forest?</a:t>
            </a:r>
            <a:endParaRPr lang="en-GB" sz="2800" dirty="0">
              <a:effectLst/>
            </a:endParaRPr>
          </a:p>
          <a:p>
            <a:pPr algn="ctr">
              <a:lnSpc>
                <a:spcPct val="114000"/>
              </a:lnSpc>
            </a:pPr>
            <a:r>
              <a:rPr lang="en-GB" sz="2800" b="0" i="0" dirty="0">
                <a:effectLst/>
              </a:rPr>
              <a:t>He is not fixed to one place, he dwells everywhere.</a:t>
            </a:r>
            <a:endParaRPr lang="en-GB" sz="2800" dirty="0">
              <a:effectLst/>
            </a:endParaRPr>
          </a:p>
          <a:p>
            <a:pPr algn="ctr">
              <a:lnSpc>
                <a:spcPct val="114000"/>
              </a:lnSpc>
            </a:pPr>
            <a:r>
              <a:rPr lang="en-GB" sz="2800" b="0" i="0" dirty="0">
                <a:effectLst/>
              </a:rPr>
              <a:t>He is always with you as your companion.</a:t>
            </a:r>
            <a:endParaRPr lang="en-GB" sz="2800" dirty="0">
              <a:effectLst/>
            </a:endParaRPr>
          </a:p>
          <a:p>
            <a:pPr algn="ctr">
              <a:lnSpc>
                <a:spcPct val="114000"/>
              </a:lnSpc>
            </a:pPr>
            <a:r>
              <a:rPr lang="en-GB" sz="2800" b="0" i="0" dirty="0">
                <a:effectLst/>
              </a:rPr>
              <a:t>Like the fragrance which remains in the flower, and like the reflection in the mirror,</a:t>
            </a:r>
            <a:endParaRPr lang="en-GB" sz="2800" dirty="0">
              <a:effectLst/>
            </a:endParaRPr>
          </a:p>
          <a:p>
            <a:pPr algn="ctr">
              <a:lnSpc>
                <a:spcPct val="114000"/>
              </a:lnSpc>
            </a:pPr>
            <a:r>
              <a:rPr lang="en-GB" sz="2800" b="0" i="0" dirty="0">
                <a:effectLst/>
              </a:rPr>
              <a:t>God dwells deep within; search for Him within your own heart.</a:t>
            </a:r>
            <a:endParaRPr lang="en-GB" sz="2800" dirty="0">
              <a:effectLst/>
            </a:endParaRPr>
          </a:p>
          <a:p>
            <a:pPr algn="ctr">
              <a:lnSpc>
                <a:spcPct val="114000"/>
              </a:lnSpc>
            </a:pPr>
            <a:r>
              <a:rPr lang="en-GB" sz="2800" b="0" i="0" dirty="0">
                <a:effectLst/>
              </a:rPr>
              <a:t>God is the same outside and inside, the Guru says.</a:t>
            </a:r>
            <a:endParaRPr lang="en-GB" sz="2800" dirty="0">
              <a:effectLst/>
            </a:endParaRPr>
          </a:p>
          <a:p>
            <a:pPr algn="ctr">
              <a:lnSpc>
                <a:spcPct val="114000"/>
              </a:lnSpc>
            </a:pPr>
            <a:r>
              <a:rPr lang="en-GB" sz="2800" b="0" i="0" dirty="0">
                <a:effectLst/>
              </a:rPr>
              <a:t>If you know yourself, you can get rid of doubt.</a:t>
            </a:r>
            <a:endParaRPr lang="en-GB" sz="2800" dirty="0">
              <a:effectLst/>
            </a:endParaRPr>
          </a:p>
        </p:txBody>
      </p:sp>
    </p:spTree>
    <p:extLst>
      <p:ext uri="{BB962C8B-B14F-4D97-AF65-F5344CB8AC3E}">
        <p14:creationId xmlns:p14="http://schemas.microsoft.com/office/powerpoint/2010/main" val="121502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Task: Exploring a Sikh hymn</a:t>
            </a:r>
            <a:endParaRPr lang="en-GB" dirty="0"/>
          </a:p>
        </p:txBody>
      </p:sp>
      <p:sp>
        <p:nvSpPr>
          <p:cNvPr id="6" name="TextBox 5">
            <a:extLst>
              <a:ext uri="{FF2B5EF4-FFF2-40B4-BE49-F238E27FC236}">
                <a16:creationId xmlns:a16="http://schemas.microsoft.com/office/drawing/2014/main" id="{2773711A-8C7B-A7EF-6752-8168462F6939}"/>
              </a:ext>
            </a:extLst>
          </p:cNvPr>
          <p:cNvSpPr txBox="1"/>
          <p:nvPr/>
        </p:nvSpPr>
        <p:spPr>
          <a:xfrm>
            <a:off x="908830" y="1562090"/>
            <a:ext cx="10374340" cy="1094210"/>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900" dirty="0"/>
              <a:t>Read the hymn slowly, as a class. Think carefully about the meaning of each line.</a:t>
            </a:r>
          </a:p>
        </p:txBody>
      </p:sp>
      <p:sp>
        <p:nvSpPr>
          <p:cNvPr id="10" name="TextBox 9">
            <a:extLst>
              <a:ext uri="{FF2B5EF4-FFF2-40B4-BE49-F238E27FC236}">
                <a16:creationId xmlns:a16="http://schemas.microsoft.com/office/drawing/2014/main" id="{EB2B9FFC-2DD5-44EC-25B5-7489C5BF4C70}"/>
              </a:ext>
            </a:extLst>
          </p:cNvPr>
          <p:cNvSpPr txBox="1"/>
          <p:nvPr/>
        </p:nvSpPr>
        <p:spPr>
          <a:xfrm>
            <a:off x="908830" y="2892827"/>
            <a:ext cx="10374340" cy="2096459"/>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14000"/>
              </a:lnSpc>
            </a:pPr>
            <a:r>
              <a:rPr lang="en-GB" sz="2900" dirty="0"/>
              <a:t>Write some of the lines of the hymn in suitable shapes to express the meaning of the words. Think about the objects/words that are mentioned in the poem that help us understand the Sikh belief that God is everywhere. </a:t>
            </a:r>
          </a:p>
        </p:txBody>
      </p:sp>
      <p:pic>
        <p:nvPicPr>
          <p:cNvPr id="7" name="Picture 6">
            <a:extLst>
              <a:ext uri="{FF2B5EF4-FFF2-40B4-BE49-F238E27FC236}">
                <a16:creationId xmlns:a16="http://schemas.microsoft.com/office/drawing/2014/main" id="{79DAE77F-08C3-1FFD-6341-8876E3C5844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74617" y="4761326"/>
            <a:ext cx="2284704" cy="2284704"/>
          </a:xfrm>
          <a:prstGeom prst="rect">
            <a:avLst/>
          </a:prstGeom>
        </p:spPr>
      </p:pic>
      <p:pic>
        <p:nvPicPr>
          <p:cNvPr id="18" name="Picture 17">
            <a:extLst>
              <a:ext uri="{FF2B5EF4-FFF2-40B4-BE49-F238E27FC236}">
                <a16:creationId xmlns:a16="http://schemas.microsoft.com/office/drawing/2014/main" id="{33623EFD-5637-B08C-CB7F-0FA0DC0DF8B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32680" y="4908067"/>
            <a:ext cx="1881456" cy="1910002"/>
          </a:xfrm>
          <a:prstGeom prst="rect">
            <a:avLst/>
          </a:prstGeom>
        </p:spPr>
      </p:pic>
    </p:spTree>
    <p:extLst>
      <p:ext uri="{BB962C8B-B14F-4D97-AF65-F5344CB8AC3E}">
        <p14:creationId xmlns:p14="http://schemas.microsoft.com/office/powerpoint/2010/main" val="2543024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The Guru Granth Sahib</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695938" y="1325563"/>
            <a:ext cx="7227691" cy="471058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400" dirty="0"/>
              <a:t>The </a:t>
            </a:r>
            <a:r>
              <a:rPr lang="en-GB" sz="2400" b="1" dirty="0"/>
              <a:t>Guru Granth Sahib </a:t>
            </a:r>
            <a:r>
              <a:rPr lang="en-GB" sz="2400" dirty="0"/>
              <a:t>is the sacred text of the Sikh religion. It is a collection of prayers, songs and hymns from the Sikh Gurus. It gives guidance to Sikhs on how to live their lives and what to believe.</a:t>
            </a:r>
          </a:p>
          <a:p>
            <a:pPr>
              <a:lnSpc>
                <a:spcPct val="114000"/>
              </a:lnSpc>
            </a:pPr>
            <a:endParaRPr lang="en-GB" sz="2400" dirty="0"/>
          </a:p>
          <a:p>
            <a:pPr>
              <a:lnSpc>
                <a:spcPct val="114000"/>
              </a:lnSpc>
            </a:pPr>
            <a:r>
              <a:rPr lang="en-GB" sz="2400" dirty="0"/>
              <a:t>The </a:t>
            </a:r>
            <a:r>
              <a:rPr lang="en-GB" sz="2400" b="1" dirty="0"/>
              <a:t>Guru Granth Sahib </a:t>
            </a:r>
            <a:r>
              <a:rPr lang="en-GB" sz="2400" dirty="0"/>
              <a:t>is written in Gurmukhi, which is the alphabet used to write the Punjabi language.</a:t>
            </a:r>
          </a:p>
          <a:p>
            <a:pPr>
              <a:lnSpc>
                <a:spcPct val="114000"/>
              </a:lnSpc>
            </a:pPr>
            <a:endParaRPr lang="en-GB" sz="2400" dirty="0"/>
          </a:p>
          <a:p>
            <a:pPr>
              <a:lnSpc>
                <a:spcPct val="114000"/>
              </a:lnSpc>
            </a:pPr>
            <a:r>
              <a:rPr lang="en-GB" sz="2400" dirty="0"/>
              <a:t>The opening words of the </a:t>
            </a:r>
            <a:r>
              <a:rPr lang="en-GB" sz="2400" b="1" dirty="0"/>
              <a:t>Guru Granth Sahib</a:t>
            </a:r>
            <a:r>
              <a:rPr lang="en-GB" sz="2400" dirty="0"/>
              <a:t> explain what God is like. These words are known as the </a:t>
            </a:r>
            <a:r>
              <a:rPr lang="en-GB" sz="2400" b="1" dirty="0" err="1"/>
              <a:t>Mool</a:t>
            </a:r>
            <a:r>
              <a:rPr lang="en-GB" sz="2400" b="1" dirty="0"/>
              <a:t> </a:t>
            </a:r>
            <a:r>
              <a:rPr lang="en-GB" sz="2400" b="1" dirty="0" err="1"/>
              <a:t>Mantar</a:t>
            </a:r>
            <a:r>
              <a:rPr lang="en-GB" sz="2400" dirty="0"/>
              <a:t>.</a:t>
            </a:r>
          </a:p>
        </p:txBody>
      </p:sp>
      <p:pic>
        <p:nvPicPr>
          <p:cNvPr id="5" name="Picture 4" descr="An open book with writing on it&#10;&#10;Description automatically generated">
            <a:extLst>
              <a:ext uri="{FF2B5EF4-FFF2-40B4-BE49-F238E27FC236}">
                <a16:creationId xmlns:a16="http://schemas.microsoft.com/office/drawing/2014/main" id="{51B4F136-142A-F875-413A-1ED16975C8E1}"/>
              </a:ext>
            </a:extLst>
          </p:cNvPr>
          <p:cNvPicPr>
            <a:picLocks noChangeAspect="1"/>
          </p:cNvPicPr>
          <p:nvPr/>
        </p:nvPicPr>
        <p:blipFill>
          <a:blip r:embed="rId3">
            <a:extLst>
              <a:ext uri="{28A0092B-C50C-407E-A947-70E740481C1C}">
                <a14:useLocalDpi xmlns:a14="http://schemas.microsoft.com/office/drawing/2010/main"/>
              </a:ext>
              <a:ext uri="{837473B0-CC2E-450A-ABE3-18F120FF3D39}">
                <a1611:picAttrSrcUrl xmlns:a1611="http://schemas.microsoft.com/office/drawing/2016/11/main" r:id="rId4"/>
              </a:ext>
            </a:extLst>
          </a:blip>
          <a:stretch>
            <a:fillRect/>
          </a:stretch>
        </p:blipFill>
        <p:spPr>
          <a:xfrm>
            <a:off x="7923629" y="2252198"/>
            <a:ext cx="3572433" cy="2353603"/>
          </a:xfrm>
          <a:prstGeom prst="roundRect">
            <a:avLst>
              <a:gd name="adj" fmla="val 8594"/>
            </a:avLst>
          </a:prstGeom>
          <a:solidFill>
            <a:srgbClr val="FFFFFF">
              <a:shade val="85000"/>
            </a:srgbClr>
          </a:solidFill>
          <a:ln>
            <a:noFill/>
          </a:ln>
          <a:effectLst>
            <a:reflection blurRad="12700" stA="0" endPos="28000" dist="5000" dir="5400000" sy="-100000" algn="bl" rotWithShape="0"/>
          </a:effectLst>
        </p:spPr>
      </p:pic>
    </p:spTree>
    <p:extLst>
      <p:ext uri="{BB962C8B-B14F-4D97-AF65-F5344CB8AC3E}">
        <p14:creationId xmlns:p14="http://schemas.microsoft.com/office/powerpoint/2010/main" val="3346395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The </a:t>
            </a:r>
            <a:r>
              <a:rPr lang="en-GB" sz="4000" b="1" dirty="0" err="1"/>
              <a:t>Mool</a:t>
            </a:r>
            <a:r>
              <a:rPr lang="en-GB" sz="4000" b="1" dirty="0"/>
              <a:t> </a:t>
            </a:r>
            <a:r>
              <a:rPr lang="en-GB" sz="4000" b="1" dirty="0" err="1"/>
              <a:t>Mantar</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988862" y="1426023"/>
            <a:ext cx="7094233" cy="42732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400" dirty="0"/>
              <a:t>The </a:t>
            </a:r>
            <a:r>
              <a:rPr lang="en-GB" sz="2400" b="1" dirty="0" err="1"/>
              <a:t>Mool</a:t>
            </a:r>
            <a:r>
              <a:rPr lang="en-GB" sz="2400" b="1" dirty="0"/>
              <a:t> </a:t>
            </a:r>
            <a:r>
              <a:rPr lang="en-GB" sz="2400" b="1" dirty="0" err="1"/>
              <a:t>Mantar</a:t>
            </a:r>
            <a:r>
              <a:rPr lang="en-GB" sz="2400" dirty="0"/>
              <a:t>, also known as the </a:t>
            </a:r>
            <a:r>
              <a:rPr lang="en-GB" sz="2400" dirty="0" err="1"/>
              <a:t>Mul</a:t>
            </a:r>
            <a:r>
              <a:rPr lang="en-GB" sz="2400" dirty="0"/>
              <a:t> </a:t>
            </a:r>
            <a:r>
              <a:rPr lang="en-GB" sz="2400" dirty="0" err="1"/>
              <a:t>Mantar</a:t>
            </a:r>
            <a:r>
              <a:rPr lang="en-GB" sz="2400" dirty="0"/>
              <a:t>, is the opening section of the </a:t>
            </a:r>
            <a:r>
              <a:rPr lang="en-GB" sz="2400" b="1" dirty="0"/>
              <a:t>Guru Granth Sahib</a:t>
            </a:r>
            <a:r>
              <a:rPr lang="en-GB" sz="2400" dirty="0"/>
              <a:t>. It contains Guru Nanak’s teachings about God and what God is like. </a:t>
            </a:r>
          </a:p>
          <a:p>
            <a:pPr>
              <a:lnSpc>
                <a:spcPct val="114000"/>
              </a:lnSpc>
            </a:pPr>
            <a:endParaRPr lang="en-GB" sz="2400" dirty="0"/>
          </a:p>
          <a:p>
            <a:pPr>
              <a:lnSpc>
                <a:spcPct val="114000"/>
              </a:lnSpc>
            </a:pPr>
            <a:r>
              <a:rPr lang="en-GB" sz="2400" dirty="0"/>
              <a:t>The </a:t>
            </a:r>
            <a:r>
              <a:rPr lang="en-GB" sz="2400" b="1" dirty="0" err="1"/>
              <a:t>Mool</a:t>
            </a:r>
            <a:r>
              <a:rPr lang="en-GB" sz="2400" b="1" dirty="0"/>
              <a:t> Mantar </a:t>
            </a:r>
            <a:r>
              <a:rPr lang="en-GB" sz="2400" dirty="0"/>
              <a:t>repeats the first words of Guru Nanak, following his enlightenment.</a:t>
            </a:r>
          </a:p>
          <a:p>
            <a:pPr>
              <a:lnSpc>
                <a:spcPct val="114000"/>
              </a:lnSpc>
            </a:pPr>
            <a:endParaRPr lang="en-GB" sz="2400" dirty="0"/>
          </a:p>
          <a:p>
            <a:pPr>
              <a:lnSpc>
                <a:spcPct val="114000"/>
              </a:lnSpc>
            </a:pPr>
            <a:r>
              <a:rPr lang="en-GB" sz="2400" dirty="0"/>
              <a:t>The </a:t>
            </a:r>
            <a:r>
              <a:rPr lang="en-GB" sz="2400" b="1" dirty="0" err="1"/>
              <a:t>Mool</a:t>
            </a:r>
            <a:r>
              <a:rPr lang="en-GB" sz="2400" b="1" dirty="0"/>
              <a:t> Mantar </a:t>
            </a:r>
            <a:r>
              <a:rPr lang="en-GB" sz="2400" dirty="0"/>
              <a:t>is the Sikh statement of belief. </a:t>
            </a:r>
          </a:p>
          <a:p>
            <a:pPr>
              <a:lnSpc>
                <a:spcPct val="114000"/>
              </a:lnSpc>
            </a:pPr>
            <a:r>
              <a:rPr lang="en-GB" sz="2400" b="1" dirty="0"/>
              <a:t>‘</a:t>
            </a:r>
            <a:r>
              <a:rPr lang="en-GB" sz="2400" b="1" dirty="0" err="1"/>
              <a:t>Mool</a:t>
            </a:r>
            <a:r>
              <a:rPr lang="en-GB" sz="2400" b="1" dirty="0"/>
              <a:t> Mantar’ </a:t>
            </a:r>
            <a:r>
              <a:rPr lang="en-GB" sz="2400" dirty="0"/>
              <a:t>means ‘basic teaching’.</a:t>
            </a:r>
          </a:p>
        </p:txBody>
      </p:sp>
      <p:pic>
        <p:nvPicPr>
          <p:cNvPr id="5" name="Picture 4">
            <a:extLst>
              <a:ext uri="{FF2B5EF4-FFF2-40B4-BE49-F238E27FC236}">
                <a16:creationId xmlns:a16="http://schemas.microsoft.com/office/drawing/2014/main" id="{F6C4EFEC-C5CA-1F5B-17E6-62E04D2BF8EE}"/>
              </a:ext>
            </a:extLst>
          </p:cNvPr>
          <p:cNvPicPr>
            <a:picLocks noChangeAspect="1"/>
          </p:cNvPicPr>
          <p:nvPr/>
        </p:nvPicPr>
        <p:blipFill>
          <a:blip r:embed="rId3">
            <a:extLst>
              <a:ext uri="{28A0092B-C50C-407E-A947-70E740481C1C}">
                <a14:useLocalDpi xmlns:a14="http://schemas.microsoft.com/office/drawing/2010/main"/>
              </a:ext>
              <a:ext uri="{837473B0-CC2E-450A-ABE3-18F120FF3D39}">
                <a1611:picAttrSrcUrl xmlns:a1611="http://schemas.microsoft.com/office/drawing/2016/11/main" r:id="rId4"/>
              </a:ext>
            </a:extLst>
          </a:blip>
          <a:stretch>
            <a:fillRect/>
          </a:stretch>
        </p:blipFill>
        <p:spPr>
          <a:xfrm>
            <a:off x="8083095" y="2203766"/>
            <a:ext cx="3581400" cy="2717800"/>
          </a:xfrm>
          <a:prstGeom prst="roundRect">
            <a:avLst>
              <a:gd name="adj" fmla="val 8594"/>
            </a:avLst>
          </a:prstGeom>
          <a:solidFill>
            <a:srgbClr val="FFFFFF">
              <a:shade val="85000"/>
            </a:srgbClr>
          </a:solidFill>
          <a:ln>
            <a:noFill/>
          </a:ln>
          <a:effectLst>
            <a:reflection blurRad="12700" stA="0" endPos="28000" dist="5000" dir="5400000" sy="-100000" algn="bl" rotWithShape="0"/>
          </a:effectLst>
        </p:spPr>
      </p:pic>
    </p:spTree>
    <p:extLst>
      <p:ext uri="{BB962C8B-B14F-4D97-AF65-F5344CB8AC3E}">
        <p14:creationId xmlns:p14="http://schemas.microsoft.com/office/powerpoint/2010/main" val="3100847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The </a:t>
            </a:r>
            <a:r>
              <a:rPr lang="en-GB" sz="4000" b="1" dirty="0" err="1"/>
              <a:t>Mool</a:t>
            </a:r>
            <a:r>
              <a:rPr lang="en-GB" sz="4000" b="1" dirty="0"/>
              <a:t> </a:t>
            </a:r>
            <a:r>
              <a:rPr lang="en-GB" sz="4000" b="1" dirty="0" err="1"/>
              <a:t>Mantar</a:t>
            </a:r>
            <a:r>
              <a:rPr lang="en-GB" sz="4000" b="1" dirty="0"/>
              <a:t>: Ik </a:t>
            </a:r>
            <a:r>
              <a:rPr lang="en-GB" sz="4000" b="1" dirty="0" err="1"/>
              <a:t>Onkar</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932329" y="1548042"/>
            <a:ext cx="6781800" cy="402610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500" dirty="0"/>
              <a:t>The first phrase of the </a:t>
            </a:r>
            <a:r>
              <a:rPr lang="en-GB" sz="2500" b="1" dirty="0" err="1"/>
              <a:t>Mool</a:t>
            </a:r>
            <a:r>
              <a:rPr lang="en-GB" sz="2500" b="1" dirty="0"/>
              <a:t> </a:t>
            </a:r>
            <a:r>
              <a:rPr lang="en-GB" sz="2500" b="1" dirty="0" err="1"/>
              <a:t>Mantar</a:t>
            </a:r>
            <a:r>
              <a:rPr lang="en-GB" sz="2500" b="1" dirty="0"/>
              <a:t> </a:t>
            </a:r>
            <a:r>
              <a:rPr lang="en-GB" sz="2500" dirty="0"/>
              <a:t>is known as the ‘</a:t>
            </a:r>
            <a:r>
              <a:rPr lang="en-GB" sz="2500" b="1" dirty="0"/>
              <a:t>Ik </a:t>
            </a:r>
            <a:r>
              <a:rPr lang="en-GB" sz="2500" b="1" dirty="0" err="1"/>
              <a:t>Onkar</a:t>
            </a:r>
            <a:r>
              <a:rPr lang="en-GB" sz="2500" dirty="0"/>
              <a:t>’. </a:t>
            </a:r>
          </a:p>
          <a:p>
            <a:pPr>
              <a:lnSpc>
                <a:spcPct val="114000"/>
              </a:lnSpc>
            </a:pPr>
            <a:endParaRPr lang="en-GB" sz="2500" dirty="0"/>
          </a:p>
          <a:p>
            <a:pPr>
              <a:lnSpc>
                <a:spcPct val="114000"/>
              </a:lnSpc>
            </a:pPr>
            <a:r>
              <a:rPr lang="en-GB" sz="2500" dirty="0"/>
              <a:t>The </a:t>
            </a:r>
            <a:r>
              <a:rPr lang="en-GB" sz="2500" b="1" dirty="0"/>
              <a:t>Ik Onkar </a:t>
            </a:r>
            <a:r>
              <a:rPr lang="en-GB" sz="2500" dirty="0"/>
              <a:t>symbol is a universal symbol of Sikhi. It is often translated into English as ‘One God’ or ‘God is One’.</a:t>
            </a:r>
          </a:p>
          <a:p>
            <a:pPr>
              <a:lnSpc>
                <a:spcPct val="114000"/>
              </a:lnSpc>
            </a:pPr>
            <a:endParaRPr lang="en-GB" sz="2500" dirty="0"/>
          </a:p>
          <a:p>
            <a:pPr>
              <a:lnSpc>
                <a:spcPct val="114000"/>
              </a:lnSpc>
            </a:pPr>
            <a:r>
              <a:rPr lang="en-GB" sz="2500" dirty="0"/>
              <a:t>The </a:t>
            </a:r>
            <a:r>
              <a:rPr lang="en-GB" sz="2500" b="1" dirty="0"/>
              <a:t>Ik </a:t>
            </a:r>
            <a:r>
              <a:rPr lang="en-GB" sz="2500" b="1" dirty="0" err="1"/>
              <a:t>Onkar</a:t>
            </a:r>
            <a:r>
              <a:rPr lang="en-GB" sz="2500" b="1" dirty="0"/>
              <a:t> </a:t>
            </a:r>
            <a:r>
              <a:rPr lang="en-GB" sz="2500" dirty="0"/>
              <a:t>symbol can be found in Gurdwaras (the Sikh place of worship) and in homes.</a:t>
            </a:r>
          </a:p>
        </p:txBody>
      </p:sp>
      <p:pic>
        <p:nvPicPr>
          <p:cNvPr id="4" name="Picture 3">
            <a:extLst>
              <a:ext uri="{FF2B5EF4-FFF2-40B4-BE49-F238E27FC236}">
                <a16:creationId xmlns:a16="http://schemas.microsoft.com/office/drawing/2014/main" id="{318570E9-DCD3-D26A-2B2C-4D1EAFD4FB82}"/>
              </a:ext>
            </a:extLst>
          </p:cNvPr>
          <p:cNvPicPr>
            <a:picLocks noChangeAspect="1"/>
          </p:cNvPicPr>
          <p:nvPr/>
        </p:nvPicPr>
        <p:blipFill>
          <a:blip r:embed="rId3" cstate="email">
            <a:extLst>
              <a:ext uri="{28A0092B-C50C-407E-A947-70E740481C1C}">
                <a14:useLocalDpi xmlns:a14="http://schemas.microsoft.com/office/drawing/2010/main"/>
              </a:ext>
              <a:ext uri="{837473B0-CC2E-450A-ABE3-18F120FF3D39}">
                <a1611:picAttrSrcUrl xmlns:a1611="http://schemas.microsoft.com/office/drawing/2016/11/main" r:id="rId4"/>
              </a:ext>
            </a:extLst>
          </a:blip>
          <a:stretch>
            <a:fillRect/>
          </a:stretch>
        </p:blipFill>
        <p:spPr>
          <a:xfrm>
            <a:off x="8385856" y="1836899"/>
            <a:ext cx="2873815" cy="3597539"/>
          </a:xfrm>
          <a:prstGeom prst="roundRect">
            <a:avLst>
              <a:gd name="adj" fmla="val 8594"/>
            </a:avLst>
          </a:prstGeom>
          <a:solidFill>
            <a:srgbClr val="FFFFFF">
              <a:shade val="85000"/>
            </a:srgbClr>
          </a:solidFill>
          <a:ln>
            <a:noFill/>
          </a:ln>
          <a:effectLst>
            <a:reflection blurRad="12700" stA="0" endPos="28000" dist="5000" dir="5400000" sy="-100000" algn="bl" rotWithShape="0"/>
          </a:effectLst>
        </p:spPr>
      </p:pic>
    </p:spTree>
    <p:extLst>
      <p:ext uri="{BB962C8B-B14F-4D97-AF65-F5344CB8AC3E}">
        <p14:creationId xmlns:p14="http://schemas.microsoft.com/office/powerpoint/2010/main" val="204846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8EDD1D1-E3F1-5DC4-5996-98E0A4BC5EE8}"/>
              </a:ext>
            </a:extLst>
          </p:cNvPr>
          <p:cNvSpPr txBox="1"/>
          <p:nvPr/>
        </p:nvSpPr>
        <p:spPr>
          <a:xfrm>
            <a:off x="3048000" y="3245889"/>
            <a:ext cx="6096000" cy="369332"/>
          </a:xfrm>
          <a:prstGeom prst="rect">
            <a:avLst/>
          </a:prstGeom>
          <a:noFill/>
        </p:spPr>
        <p:txBody>
          <a:bodyPr wrap="square">
            <a:spAutoFit/>
          </a:bodyPr>
          <a:lstStyle/>
          <a:p>
            <a:endParaRPr lang="en-GB" dirty="0">
              <a:latin typeface="Abadi" panose="020B0604020104020204" pitchFamily="34" charset="0"/>
            </a:endParaRPr>
          </a:p>
        </p:txBody>
      </p:sp>
      <p:sp>
        <p:nvSpPr>
          <p:cNvPr id="5" name="Text Placeholder 2">
            <a:extLst>
              <a:ext uri="{FF2B5EF4-FFF2-40B4-BE49-F238E27FC236}">
                <a16:creationId xmlns:a16="http://schemas.microsoft.com/office/drawing/2014/main" id="{3D5DA60E-092F-4C9F-8667-3DC408BC3929}"/>
              </a:ext>
            </a:extLst>
          </p:cNvPr>
          <p:cNvSpPr txBox="1">
            <a:spLocks/>
          </p:cNvSpPr>
          <p:nvPr/>
        </p:nvSpPr>
        <p:spPr>
          <a:xfrm>
            <a:off x="560160" y="1348958"/>
            <a:ext cx="11071679" cy="3793862"/>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4000"/>
              </a:lnSpc>
              <a:spcBef>
                <a:spcPts val="0"/>
              </a:spcBef>
            </a:pPr>
            <a:r>
              <a:rPr lang="en-GB" sz="1600" b="1" dirty="0">
                <a:effectLst/>
              </a:rPr>
              <a:t>Where this lesson fits: </a:t>
            </a:r>
            <a:r>
              <a:rPr lang="en-GB" sz="1600" dirty="0">
                <a:effectLst/>
              </a:rPr>
              <a:t>In this</a:t>
            </a:r>
            <a:r>
              <a:rPr lang="en-GB" sz="1600" dirty="0"/>
              <a:t> lesson, pupils will learn about Sikh beliefs in relation to God. Pupils will learn the specific Sikh beliefs about God’s nature and how Sikhs believe God should be kept in mind at all times. They will explore the concept of an ‘invisible God’ through a Sikh story and learn about the Guru Granth Sahib – the sacred text of the Sikh religion.</a:t>
            </a:r>
          </a:p>
          <a:p>
            <a:pPr algn="l">
              <a:lnSpc>
                <a:spcPct val="114000"/>
              </a:lnSpc>
              <a:spcBef>
                <a:spcPts val="0"/>
              </a:spcBef>
            </a:pPr>
            <a:r>
              <a:rPr lang="en-GB" sz="1600" dirty="0"/>
              <a:t>Pupils will be introduced to the </a:t>
            </a:r>
            <a:r>
              <a:rPr lang="en-GB" sz="1600" dirty="0" err="1"/>
              <a:t>Mool</a:t>
            </a:r>
            <a:r>
              <a:rPr lang="en-GB" sz="1600" dirty="0"/>
              <a:t> </a:t>
            </a:r>
            <a:r>
              <a:rPr lang="en-GB" sz="1600" dirty="0" err="1"/>
              <a:t>Mantar</a:t>
            </a:r>
            <a:r>
              <a:rPr lang="en-GB" sz="1600" dirty="0"/>
              <a:t>, which is the opening section of the Guru Granth Sahib. They will learn about the teachings it contains about God, following Guru Nanak’s enlightenment. After reflecting on the words of the </a:t>
            </a:r>
            <a:r>
              <a:rPr lang="en-GB" sz="1600" dirty="0" err="1"/>
              <a:t>Mool</a:t>
            </a:r>
            <a:r>
              <a:rPr lang="en-GB" sz="1600" dirty="0"/>
              <a:t> Mantar in two different tasks, pupils will have a chance to explore a hymn from the Guru Granth Sahib, focusing on the belief that God is everywhere and in everyone.</a:t>
            </a:r>
            <a:endParaRPr lang="en-GB" sz="1600" b="0" i="0" u="none" strike="noStrike" dirty="0">
              <a:effectLst/>
            </a:endParaRPr>
          </a:p>
          <a:p>
            <a:pPr algn="l">
              <a:lnSpc>
                <a:spcPct val="114000"/>
              </a:lnSpc>
              <a:spcBef>
                <a:spcPts val="0"/>
              </a:spcBef>
            </a:pPr>
            <a:endParaRPr lang="en-GB" sz="1600" b="0" i="0" u="none" strike="noStrike" dirty="0">
              <a:effectLst/>
            </a:endParaRPr>
          </a:p>
          <a:p>
            <a:pPr algn="l">
              <a:lnSpc>
                <a:spcPct val="114000"/>
              </a:lnSpc>
              <a:spcBef>
                <a:spcPts val="0"/>
              </a:spcBef>
            </a:pPr>
            <a:r>
              <a:rPr lang="en-GB" sz="1600" b="1" dirty="0"/>
              <a:t>Points to note: </a:t>
            </a:r>
            <a:r>
              <a:rPr lang="en-GB" sz="1600" dirty="0"/>
              <a:t>Sikhs do not make or worship statues of the Gurus. Images of the Gurus are used as decoration in the </a:t>
            </a:r>
            <a:r>
              <a:rPr lang="en-GB" sz="1600" dirty="0" err="1"/>
              <a:t>Gurdwara</a:t>
            </a:r>
            <a:r>
              <a:rPr lang="en-GB" sz="1600" dirty="0"/>
              <a:t>.</a:t>
            </a:r>
            <a:endParaRPr lang="en-GB" sz="1600" b="1" i="0" u="none" strike="noStrike" dirty="0">
              <a:effectLst/>
            </a:endParaRPr>
          </a:p>
          <a:p>
            <a:pPr algn="l">
              <a:lnSpc>
                <a:spcPct val="114000"/>
              </a:lnSpc>
              <a:spcBef>
                <a:spcPts val="0"/>
              </a:spcBef>
            </a:pPr>
            <a:endParaRPr lang="en-GB" sz="1600" dirty="0">
              <a:effectLst/>
            </a:endParaRPr>
          </a:p>
          <a:p>
            <a:pPr algn="l">
              <a:lnSpc>
                <a:spcPct val="114000"/>
              </a:lnSpc>
              <a:spcBef>
                <a:spcPts val="0"/>
              </a:spcBef>
            </a:pPr>
            <a:r>
              <a:rPr lang="en-GB" sz="1600" b="1" dirty="0"/>
              <a:t>Enrichment ideas: </a:t>
            </a:r>
            <a:r>
              <a:rPr lang="en-GB" sz="1600" dirty="0"/>
              <a:t>This unit will be enriched by an opportunity to interview a person from the Sikh community or visit a </a:t>
            </a:r>
            <a:r>
              <a:rPr lang="en-GB" sz="1600" dirty="0" err="1"/>
              <a:t>Gurdwara</a:t>
            </a:r>
            <a:r>
              <a:rPr lang="en-GB" sz="1600" dirty="0"/>
              <a:t>, to find out about personal journey and day to day commitment. </a:t>
            </a:r>
          </a:p>
          <a:p>
            <a:pPr algn="l">
              <a:lnSpc>
                <a:spcPct val="114000"/>
              </a:lnSpc>
              <a:spcBef>
                <a:spcPts val="0"/>
              </a:spcBef>
            </a:pPr>
            <a:endParaRPr lang="en-GB" sz="1600" b="0" i="0" dirty="0">
              <a:effectLst/>
            </a:endParaRPr>
          </a:p>
          <a:p>
            <a:pPr algn="l">
              <a:lnSpc>
                <a:spcPct val="114000"/>
              </a:lnSpc>
              <a:spcBef>
                <a:spcPts val="0"/>
              </a:spcBef>
            </a:pPr>
            <a:r>
              <a:rPr lang="en-GB" sz="1600" b="0" i="0" dirty="0">
                <a:effectLst/>
              </a:rPr>
              <a:t>Further lesson notes and additional ideas may be found in the notes section of some slides</a:t>
            </a:r>
            <a:r>
              <a:rPr lang="en-GB" sz="1600" dirty="0"/>
              <a:t> </a:t>
            </a:r>
            <a:r>
              <a:rPr lang="en-GB" sz="1600" b="0" i="0" dirty="0">
                <a:effectLst/>
              </a:rPr>
              <a:t>(normal or presenter view). Please refer to the full unit plan for more activities and resources.</a:t>
            </a:r>
            <a:endParaRPr lang="en-GB" sz="1600" dirty="0">
              <a:effectLst/>
            </a:endParaRPr>
          </a:p>
        </p:txBody>
      </p:sp>
      <p:sp>
        <p:nvSpPr>
          <p:cNvPr id="6" name="Title 1">
            <a:extLst>
              <a:ext uri="{FF2B5EF4-FFF2-40B4-BE49-F238E27FC236}">
                <a16:creationId xmlns:a16="http://schemas.microsoft.com/office/drawing/2014/main" id="{23603E9A-A261-470A-923E-8663136CEA5F}"/>
              </a:ext>
            </a:extLst>
          </p:cNvPr>
          <p:cNvSpPr txBox="1">
            <a:spLocks/>
          </p:cNvSpPr>
          <p:nvPr/>
        </p:nvSpPr>
        <p:spPr>
          <a:xfrm>
            <a:off x="384557" y="0"/>
            <a:ext cx="11360800" cy="763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a:latin typeface="Tenorite" panose="00000500000000000000" pitchFamily="2" charset="0"/>
              </a:rPr>
              <a:t>Notes for teachers</a:t>
            </a:r>
          </a:p>
        </p:txBody>
      </p:sp>
    </p:spTree>
    <p:extLst>
      <p:ext uri="{BB962C8B-B14F-4D97-AF65-F5344CB8AC3E}">
        <p14:creationId xmlns:p14="http://schemas.microsoft.com/office/powerpoint/2010/main" val="1214526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The </a:t>
            </a:r>
            <a:r>
              <a:rPr lang="en-GB" sz="4000" b="1" dirty="0" err="1"/>
              <a:t>Mool</a:t>
            </a:r>
            <a:r>
              <a:rPr lang="en-GB" sz="4000" b="1" dirty="0"/>
              <a:t> </a:t>
            </a:r>
            <a:r>
              <a:rPr lang="en-GB" sz="4000" b="1" dirty="0" err="1"/>
              <a:t>Mantar</a:t>
            </a:r>
            <a:endParaRPr lang="en-GB" dirty="0"/>
          </a:p>
        </p:txBody>
      </p:sp>
      <p:sp>
        <p:nvSpPr>
          <p:cNvPr id="4" name="TextBox 3">
            <a:extLst>
              <a:ext uri="{FF2B5EF4-FFF2-40B4-BE49-F238E27FC236}">
                <a16:creationId xmlns:a16="http://schemas.microsoft.com/office/drawing/2014/main" id="{832AA66B-E32B-279D-DAF3-5500C92A6CF3}"/>
              </a:ext>
            </a:extLst>
          </p:cNvPr>
          <p:cNvSpPr txBox="1"/>
          <p:nvPr/>
        </p:nvSpPr>
        <p:spPr>
          <a:xfrm>
            <a:off x="1864531" y="1919672"/>
            <a:ext cx="9489269" cy="402610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r>
              <a:rPr lang="en-GB" sz="2500" b="1" dirty="0"/>
              <a:t>Ek Onkar</a:t>
            </a:r>
            <a:r>
              <a:rPr lang="en-GB" sz="2500" dirty="0"/>
              <a:t>		There is only One God</a:t>
            </a:r>
          </a:p>
          <a:p>
            <a:pPr>
              <a:lnSpc>
                <a:spcPct val="114000"/>
              </a:lnSpc>
            </a:pPr>
            <a:r>
              <a:rPr lang="en-GB" sz="2500" dirty="0"/>
              <a:t>Sat Naam		Truth is his name</a:t>
            </a:r>
          </a:p>
          <a:p>
            <a:pPr>
              <a:lnSpc>
                <a:spcPct val="114000"/>
              </a:lnSpc>
            </a:pPr>
            <a:r>
              <a:rPr lang="en-GB" sz="2500" dirty="0"/>
              <a:t>Karta </a:t>
            </a:r>
            <a:r>
              <a:rPr lang="en-GB" sz="2500" dirty="0" err="1"/>
              <a:t>Purkh</a:t>
            </a:r>
            <a:r>
              <a:rPr lang="en-GB" sz="2500" dirty="0"/>
              <a:t>		He is the creator</a:t>
            </a:r>
          </a:p>
          <a:p>
            <a:pPr>
              <a:lnSpc>
                <a:spcPct val="114000"/>
              </a:lnSpc>
            </a:pPr>
            <a:r>
              <a:rPr lang="en-GB" sz="2500" dirty="0"/>
              <a:t>Nir </a:t>
            </a:r>
            <a:r>
              <a:rPr lang="en-GB" sz="2500" dirty="0" err="1"/>
              <a:t>Bhau</a:t>
            </a:r>
            <a:r>
              <a:rPr lang="en-GB" sz="2500" dirty="0"/>
              <a:t>		He is without fear</a:t>
            </a:r>
          </a:p>
          <a:p>
            <a:pPr>
              <a:lnSpc>
                <a:spcPct val="114000"/>
              </a:lnSpc>
            </a:pPr>
            <a:r>
              <a:rPr lang="en-GB" sz="2500" dirty="0"/>
              <a:t>Nir </a:t>
            </a:r>
            <a:r>
              <a:rPr lang="en-GB" sz="2500" dirty="0" err="1"/>
              <a:t>Vair</a:t>
            </a:r>
            <a:r>
              <a:rPr lang="en-GB" sz="2500" dirty="0"/>
              <a:t>		He is without hate</a:t>
            </a:r>
          </a:p>
          <a:p>
            <a:pPr>
              <a:lnSpc>
                <a:spcPct val="114000"/>
              </a:lnSpc>
            </a:pPr>
            <a:r>
              <a:rPr lang="en-GB" sz="2500" dirty="0" err="1"/>
              <a:t>Akaal</a:t>
            </a:r>
            <a:r>
              <a:rPr lang="en-GB" sz="2500" dirty="0"/>
              <a:t> </a:t>
            </a:r>
            <a:r>
              <a:rPr lang="en-GB" sz="2500" dirty="0" err="1"/>
              <a:t>Moorat</a:t>
            </a:r>
            <a:r>
              <a:rPr lang="en-GB" sz="2500" dirty="0"/>
              <a:t>	He is immortal, without form</a:t>
            </a:r>
          </a:p>
          <a:p>
            <a:pPr>
              <a:lnSpc>
                <a:spcPct val="114000"/>
              </a:lnSpc>
            </a:pPr>
            <a:r>
              <a:rPr lang="en-GB" sz="2500" dirty="0" err="1"/>
              <a:t>Ajooni</a:t>
            </a:r>
            <a:r>
              <a:rPr lang="en-GB" sz="2500" dirty="0"/>
              <a:t>			He is beyond birth and death</a:t>
            </a:r>
          </a:p>
          <a:p>
            <a:pPr>
              <a:lnSpc>
                <a:spcPct val="114000"/>
              </a:lnSpc>
            </a:pPr>
            <a:r>
              <a:rPr lang="en-GB" sz="2500" dirty="0" err="1"/>
              <a:t>Saibhang</a:t>
            </a:r>
            <a:r>
              <a:rPr lang="en-GB" sz="2500" dirty="0"/>
              <a:t>		He is self-existent</a:t>
            </a:r>
          </a:p>
          <a:p>
            <a:pPr>
              <a:lnSpc>
                <a:spcPct val="114000"/>
              </a:lnSpc>
            </a:pPr>
            <a:r>
              <a:rPr lang="en-GB" sz="2500" dirty="0"/>
              <a:t>Gur </a:t>
            </a:r>
            <a:r>
              <a:rPr lang="en-GB" sz="2500" dirty="0" err="1"/>
              <a:t>Parsaad</a:t>
            </a:r>
            <a:r>
              <a:rPr lang="en-GB" sz="2500" dirty="0"/>
              <a:t>		He is realised by the kindness of the true Guru</a:t>
            </a:r>
          </a:p>
        </p:txBody>
      </p:sp>
      <p:sp>
        <p:nvSpPr>
          <p:cNvPr id="5" name="TextBox 4">
            <a:extLst>
              <a:ext uri="{FF2B5EF4-FFF2-40B4-BE49-F238E27FC236}">
                <a16:creationId xmlns:a16="http://schemas.microsoft.com/office/drawing/2014/main" id="{EFF762A0-0DC9-A0B1-CE6D-B65CDDA70CEA}"/>
              </a:ext>
            </a:extLst>
          </p:cNvPr>
          <p:cNvSpPr txBox="1"/>
          <p:nvPr/>
        </p:nvSpPr>
        <p:spPr>
          <a:xfrm>
            <a:off x="2640728" y="1285222"/>
            <a:ext cx="6910544" cy="477054"/>
          </a:xfrm>
          <a:prstGeom prst="rect">
            <a:avLst/>
          </a:prstGeom>
          <a:noFill/>
        </p:spPr>
        <p:txBody>
          <a:bodyPr wrap="square" rtlCol="0">
            <a:spAutoFit/>
          </a:bodyPr>
          <a:lstStyle/>
          <a:p>
            <a:pPr algn="l"/>
            <a:r>
              <a:rPr lang="en-GB" sz="2500" dirty="0"/>
              <a:t>Here is the </a:t>
            </a:r>
            <a:r>
              <a:rPr lang="en-GB" sz="2500" b="1" dirty="0" err="1"/>
              <a:t>Mool</a:t>
            </a:r>
            <a:r>
              <a:rPr lang="en-GB" sz="2500" b="1" dirty="0"/>
              <a:t> Mantar</a:t>
            </a:r>
            <a:r>
              <a:rPr lang="en-GB" sz="2500" dirty="0"/>
              <a:t>, translated into English:</a:t>
            </a:r>
            <a:endParaRPr lang="en-US" sz="2500" dirty="0"/>
          </a:p>
        </p:txBody>
      </p:sp>
    </p:spTree>
    <p:extLst>
      <p:ext uri="{BB962C8B-B14F-4D97-AF65-F5344CB8AC3E}">
        <p14:creationId xmlns:p14="http://schemas.microsoft.com/office/powerpoint/2010/main" val="914177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Task: Exploring the </a:t>
            </a:r>
            <a:r>
              <a:rPr lang="en-GB" sz="4000" b="1" dirty="0" err="1"/>
              <a:t>Mool</a:t>
            </a:r>
            <a:r>
              <a:rPr lang="en-GB" sz="4000" b="1" dirty="0"/>
              <a:t> </a:t>
            </a:r>
            <a:r>
              <a:rPr lang="en-GB" sz="4000" b="1" dirty="0" err="1"/>
              <a:t>Mantar</a:t>
            </a:r>
            <a:endParaRPr lang="en-GB" dirty="0"/>
          </a:p>
        </p:txBody>
      </p:sp>
      <p:sp>
        <p:nvSpPr>
          <p:cNvPr id="5" name="TextBox 4">
            <a:extLst>
              <a:ext uri="{FF2B5EF4-FFF2-40B4-BE49-F238E27FC236}">
                <a16:creationId xmlns:a16="http://schemas.microsoft.com/office/drawing/2014/main" id="{96ACD3E0-B3C3-C3BB-8880-126E91879AAD}"/>
              </a:ext>
            </a:extLst>
          </p:cNvPr>
          <p:cNvSpPr txBox="1"/>
          <p:nvPr/>
        </p:nvSpPr>
        <p:spPr>
          <a:xfrm>
            <a:off x="979460" y="2469273"/>
            <a:ext cx="10244062" cy="1602939"/>
          </a:xfrm>
          <a:prstGeom prst="rect">
            <a:avLst/>
          </a:prstGeom>
          <a:solidFill>
            <a:schemeClr val="bg1">
              <a:lumMod val="90000"/>
            </a:schemeClr>
          </a:solidFill>
        </p:spPr>
        <p:txBody>
          <a:bodyPr wrap="square" rtlCol="0">
            <a:spAutoFit/>
          </a:bodyPr>
          <a:lstStyle/>
          <a:p>
            <a:pPr marL="457200" indent="-457200" algn="l">
              <a:lnSpc>
                <a:spcPct val="114000"/>
              </a:lnSpc>
              <a:buFont typeface="Arial" panose="020B0604020202020204" pitchFamily="34" charset="0"/>
              <a:buChar char="•"/>
            </a:pPr>
            <a:r>
              <a:rPr lang="en-GB" sz="2900" dirty="0"/>
              <a:t>Listen to the </a:t>
            </a:r>
            <a:r>
              <a:rPr lang="en-GB" sz="2900" b="1" dirty="0" err="1"/>
              <a:t>Mool</a:t>
            </a:r>
            <a:r>
              <a:rPr lang="en-GB" sz="2900" b="1" dirty="0"/>
              <a:t> </a:t>
            </a:r>
            <a:r>
              <a:rPr lang="en-GB" sz="2900" b="1" dirty="0" err="1"/>
              <a:t>Mantar</a:t>
            </a:r>
            <a:r>
              <a:rPr lang="en-GB" sz="2900" b="1" dirty="0"/>
              <a:t> </a:t>
            </a:r>
            <a:r>
              <a:rPr lang="en-GB" sz="2900" dirty="0"/>
              <a:t>being read.</a:t>
            </a:r>
          </a:p>
          <a:p>
            <a:pPr marL="457200" indent="-457200" algn="l">
              <a:lnSpc>
                <a:spcPct val="114000"/>
              </a:lnSpc>
              <a:buFont typeface="Arial" panose="020B0604020202020204" pitchFamily="34" charset="0"/>
              <a:buChar char="•"/>
            </a:pPr>
            <a:r>
              <a:rPr lang="en-GB" sz="2900" dirty="0"/>
              <a:t>Choose one word or phrase that you like from this text and share this with your group - you don’t have to give a reason. </a:t>
            </a:r>
          </a:p>
        </p:txBody>
      </p:sp>
      <p:sp>
        <p:nvSpPr>
          <p:cNvPr id="8" name="TextBox 7">
            <a:extLst>
              <a:ext uri="{FF2B5EF4-FFF2-40B4-BE49-F238E27FC236}">
                <a16:creationId xmlns:a16="http://schemas.microsoft.com/office/drawing/2014/main" id="{71AC8A89-98B1-487E-58DE-4C29981F44BE}"/>
              </a:ext>
            </a:extLst>
          </p:cNvPr>
          <p:cNvSpPr txBox="1"/>
          <p:nvPr/>
        </p:nvSpPr>
        <p:spPr>
          <a:xfrm>
            <a:off x="5539192" y="1325563"/>
            <a:ext cx="1113616" cy="1015663"/>
          </a:xfrm>
          <a:prstGeom prst="rect">
            <a:avLst/>
          </a:prstGeom>
          <a:noFill/>
        </p:spPr>
        <p:txBody>
          <a:bodyPr wrap="square" rtlCol="0">
            <a:spAutoFit/>
          </a:bodyPr>
          <a:lstStyle/>
          <a:p>
            <a:pPr algn="ctr"/>
            <a:r>
              <a:rPr lang="en-GB" sz="6000" b="1" dirty="0"/>
              <a:t>1</a:t>
            </a:r>
            <a:endParaRPr lang="en-US" sz="6000" b="1" dirty="0"/>
          </a:p>
        </p:txBody>
      </p:sp>
    </p:spTree>
    <p:extLst>
      <p:ext uri="{BB962C8B-B14F-4D97-AF65-F5344CB8AC3E}">
        <p14:creationId xmlns:p14="http://schemas.microsoft.com/office/powerpoint/2010/main" val="288211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Task: Exploring the </a:t>
            </a:r>
            <a:r>
              <a:rPr lang="en-GB" sz="4000" b="1" dirty="0" err="1"/>
              <a:t>Mool</a:t>
            </a:r>
            <a:r>
              <a:rPr lang="en-GB" sz="4000" b="1" dirty="0"/>
              <a:t> </a:t>
            </a:r>
            <a:r>
              <a:rPr lang="en-GB" sz="4000" b="1" dirty="0" err="1"/>
              <a:t>Mantar</a:t>
            </a:r>
            <a:endParaRPr lang="en-GB" dirty="0"/>
          </a:p>
        </p:txBody>
      </p:sp>
      <p:sp>
        <p:nvSpPr>
          <p:cNvPr id="7" name="TextBox 6">
            <a:extLst>
              <a:ext uri="{FF2B5EF4-FFF2-40B4-BE49-F238E27FC236}">
                <a16:creationId xmlns:a16="http://schemas.microsoft.com/office/drawing/2014/main" id="{51AFA1FE-127D-2671-7E90-546C3A295C57}"/>
              </a:ext>
            </a:extLst>
          </p:cNvPr>
          <p:cNvSpPr txBox="1"/>
          <p:nvPr/>
        </p:nvSpPr>
        <p:spPr>
          <a:xfrm>
            <a:off x="958850" y="2453848"/>
            <a:ext cx="10274300" cy="2111668"/>
          </a:xfrm>
          <a:prstGeom prst="rect">
            <a:avLst/>
          </a:prstGeom>
          <a:solidFill>
            <a:schemeClr val="accent2">
              <a:lumMod val="20000"/>
              <a:lumOff val="80000"/>
            </a:schemeClr>
          </a:solidFill>
        </p:spPr>
        <p:txBody>
          <a:bodyPr wrap="square" rtlCol="0">
            <a:spAutoFit/>
          </a:bodyPr>
          <a:lstStyle/>
          <a:p>
            <a:pPr marL="457200" indent="-457200" algn="l">
              <a:lnSpc>
                <a:spcPct val="114000"/>
              </a:lnSpc>
              <a:buFont typeface="Arial" panose="020B0604020202020204" pitchFamily="34" charset="0"/>
              <a:buChar char="•"/>
            </a:pPr>
            <a:r>
              <a:rPr lang="en-GB" sz="2900" dirty="0"/>
              <a:t>Listen to the </a:t>
            </a:r>
            <a:r>
              <a:rPr lang="en-GB" sz="2900" b="1" dirty="0" err="1"/>
              <a:t>Mool</a:t>
            </a:r>
            <a:r>
              <a:rPr lang="en-GB" sz="2900" b="1" dirty="0"/>
              <a:t> </a:t>
            </a:r>
            <a:r>
              <a:rPr lang="en-GB" sz="2900" b="1" dirty="0" err="1"/>
              <a:t>Mantar</a:t>
            </a:r>
            <a:r>
              <a:rPr lang="en-GB" sz="2900" b="1" dirty="0"/>
              <a:t> </a:t>
            </a:r>
            <a:r>
              <a:rPr lang="en-GB" sz="2900" dirty="0"/>
              <a:t>being read again.</a:t>
            </a:r>
          </a:p>
          <a:p>
            <a:pPr marL="457200" indent="-457200" algn="l">
              <a:lnSpc>
                <a:spcPct val="114000"/>
              </a:lnSpc>
              <a:buFont typeface="Arial" panose="020B0604020202020204" pitchFamily="34" charset="0"/>
              <a:buChar char="•"/>
            </a:pPr>
            <a:r>
              <a:rPr lang="en-GB" sz="2900" dirty="0"/>
              <a:t>Choose a different word or phrase that you like from this text and share this with your group. This time, you can give a reason if you wish.</a:t>
            </a:r>
          </a:p>
        </p:txBody>
      </p:sp>
      <p:sp>
        <p:nvSpPr>
          <p:cNvPr id="10" name="TextBox 9">
            <a:extLst>
              <a:ext uri="{FF2B5EF4-FFF2-40B4-BE49-F238E27FC236}">
                <a16:creationId xmlns:a16="http://schemas.microsoft.com/office/drawing/2014/main" id="{A65062C7-98B9-8903-7772-6454998CC010}"/>
              </a:ext>
            </a:extLst>
          </p:cNvPr>
          <p:cNvSpPr txBox="1"/>
          <p:nvPr/>
        </p:nvSpPr>
        <p:spPr>
          <a:xfrm>
            <a:off x="5539192" y="1321865"/>
            <a:ext cx="1113616" cy="1015663"/>
          </a:xfrm>
          <a:prstGeom prst="rect">
            <a:avLst/>
          </a:prstGeom>
          <a:noFill/>
        </p:spPr>
        <p:txBody>
          <a:bodyPr wrap="square" rtlCol="0">
            <a:spAutoFit/>
          </a:bodyPr>
          <a:lstStyle/>
          <a:p>
            <a:pPr algn="ctr"/>
            <a:r>
              <a:rPr lang="en-GB" sz="6000" b="1" dirty="0"/>
              <a:t>2</a:t>
            </a:r>
            <a:endParaRPr lang="en-US" sz="6000" b="1" dirty="0"/>
          </a:p>
        </p:txBody>
      </p:sp>
    </p:spTree>
    <p:extLst>
      <p:ext uri="{BB962C8B-B14F-4D97-AF65-F5344CB8AC3E}">
        <p14:creationId xmlns:p14="http://schemas.microsoft.com/office/powerpoint/2010/main" val="1978479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Task: Rearranging the </a:t>
            </a:r>
            <a:r>
              <a:rPr lang="en-GB" sz="4000" b="1" dirty="0" err="1"/>
              <a:t>Mool</a:t>
            </a:r>
            <a:r>
              <a:rPr lang="en-GB" sz="4000" b="1" dirty="0"/>
              <a:t> </a:t>
            </a:r>
            <a:r>
              <a:rPr lang="en-GB" sz="4000" b="1" dirty="0" err="1"/>
              <a:t>Mantar</a:t>
            </a:r>
            <a:endParaRPr lang="en-GB" dirty="0"/>
          </a:p>
        </p:txBody>
      </p:sp>
      <p:sp>
        <p:nvSpPr>
          <p:cNvPr id="7" name="TextBox 6">
            <a:extLst>
              <a:ext uri="{FF2B5EF4-FFF2-40B4-BE49-F238E27FC236}">
                <a16:creationId xmlns:a16="http://schemas.microsoft.com/office/drawing/2014/main" id="{51AFA1FE-127D-2671-7E90-546C3A295C57}"/>
              </a:ext>
            </a:extLst>
          </p:cNvPr>
          <p:cNvSpPr txBox="1"/>
          <p:nvPr/>
        </p:nvSpPr>
        <p:spPr>
          <a:xfrm>
            <a:off x="1198531" y="1514297"/>
            <a:ext cx="9794937" cy="1094210"/>
          </a:xfrm>
          <a:prstGeom prst="rect">
            <a:avLst/>
          </a:prstGeom>
          <a:noFill/>
        </p:spPr>
        <p:txBody>
          <a:bodyPr wrap="square" rtlCol="0">
            <a:spAutoFit/>
          </a:bodyPr>
          <a:lstStyle/>
          <a:p>
            <a:pPr algn="l">
              <a:lnSpc>
                <a:spcPct val="114000"/>
              </a:lnSpc>
            </a:pPr>
            <a:r>
              <a:rPr lang="en-GB" sz="2900" dirty="0"/>
              <a:t>Cut the </a:t>
            </a:r>
            <a:r>
              <a:rPr lang="en-GB" sz="2900" b="1" dirty="0" err="1"/>
              <a:t>Mool</a:t>
            </a:r>
            <a:r>
              <a:rPr lang="en-GB" sz="2900" b="1" dirty="0"/>
              <a:t> </a:t>
            </a:r>
            <a:r>
              <a:rPr lang="en-GB" sz="2900" b="1" dirty="0" err="1"/>
              <a:t>Mantar</a:t>
            </a:r>
            <a:r>
              <a:rPr lang="en-GB" sz="2900" b="1" dirty="0"/>
              <a:t> </a:t>
            </a:r>
            <a:r>
              <a:rPr lang="en-GB" sz="2900" dirty="0"/>
              <a:t>up into separate lines and arrange it in any way you wish.</a:t>
            </a:r>
          </a:p>
        </p:txBody>
      </p:sp>
      <p:sp>
        <p:nvSpPr>
          <p:cNvPr id="5" name="TextBox 4">
            <a:extLst>
              <a:ext uri="{FF2B5EF4-FFF2-40B4-BE49-F238E27FC236}">
                <a16:creationId xmlns:a16="http://schemas.microsoft.com/office/drawing/2014/main" id="{A59D295F-7F1C-FD85-EDBC-361278AB97CE}"/>
              </a:ext>
            </a:extLst>
          </p:cNvPr>
          <p:cNvSpPr txBox="1"/>
          <p:nvPr/>
        </p:nvSpPr>
        <p:spPr>
          <a:xfrm>
            <a:off x="1318379" y="2942838"/>
            <a:ext cx="9555238" cy="585481"/>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900" dirty="0"/>
              <a:t>Explain your order of the </a:t>
            </a:r>
            <a:r>
              <a:rPr lang="en-GB" sz="2900" b="1" dirty="0" err="1"/>
              <a:t>Mool</a:t>
            </a:r>
            <a:r>
              <a:rPr lang="en-GB" sz="2900" b="1" dirty="0"/>
              <a:t> Mantar </a:t>
            </a:r>
            <a:r>
              <a:rPr lang="en-GB" sz="2900" dirty="0"/>
              <a:t>to your group/class.</a:t>
            </a:r>
          </a:p>
        </p:txBody>
      </p:sp>
      <p:sp>
        <p:nvSpPr>
          <p:cNvPr id="8" name="TextBox 7">
            <a:extLst>
              <a:ext uri="{FF2B5EF4-FFF2-40B4-BE49-F238E27FC236}">
                <a16:creationId xmlns:a16="http://schemas.microsoft.com/office/drawing/2014/main" id="{0379EAE7-A232-D227-9011-9A69CBFEB398}"/>
              </a:ext>
            </a:extLst>
          </p:cNvPr>
          <p:cNvSpPr txBox="1"/>
          <p:nvPr/>
        </p:nvSpPr>
        <p:spPr>
          <a:xfrm>
            <a:off x="2997471" y="3743369"/>
            <a:ext cx="6197054" cy="585481"/>
          </a:xfrm>
          <a:prstGeom prst="rect">
            <a:avLst/>
          </a:prstGeom>
          <a:noFill/>
        </p:spPr>
        <p:txBody>
          <a:bodyPr wrap="square" rtlCol="0">
            <a:spAutoFit/>
          </a:bodyPr>
          <a:lstStyle/>
          <a:p>
            <a:pPr algn="l">
              <a:lnSpc>
                <a:spcPct val="114000"/>
              </a:lnSpc>
            </a:pPr>
            <a:r>
              <a:rPr lang="en-GB" sz="2900" dirty="0"/>
              <a:t>Think about the following questions:</a:t>
            </a:r>
          </a:p>
        </p:txBody>
      </p:sp>
      <p:sp>
        <p:nvSpPr>
          <p:cNvPr id="11" name="TextBox 10">
            <a:extLst>
              <a:ext uri="{FF2B5EF4-FFF2-40B4-BE49-F238E27FC236}">
                <a16:creationId xmlns:a16="http://schemas.microsoft.com/office/drawing/2014/main" id="{57C3B3DE-85C8-F3E6-23BD-B651A6FA1807}"/>
              </a:ext>
            </a:extLst>
          </p:cNvPr>
          <p:cNvSpPr txBox="1"/>
          <p:nvPr/>
        </p:nvSpPr>
        <p:spPr>
          <a:xfrm>
            <a:off x="1700151" y="4758949"/>
            <a:ext cx="4126907" cy="1094210"/>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900" dirty="0"/>
              <a:t>How does your order compare to the original?</a:t>
            </a:r>
          </a:p>
        </p:txBody>
      </p:sp>
      <p:sp>
        <p:nvSpPr>
          <p:cNvPr id="13" name="TextBox 12">
            <a:extLst>
              <a:ext uri="{FF2B5EF4-FFF2-40B4-BE49-F238E27FC236}">
                <a16:creationId xmlns:a16="http://schemas.microsoft.com/office/drawing/2014/main" id="{F5E27B34-4A08-CF2A-025F-DED0E8F1F8E8}"/>
              </a:ext>
            </a:extLst>
          </p:cNvPr>
          <p:cNvSpPr txBox="1"/>
          <p:nvPr/>
        </p:nvSpPr>
        <p:spPr>
          <a:xfrm>
            <a:off x="6364942" y="4758949"/>
            <a:ext cx="4126907" cy="1094210"/>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900" dirty="0"/>
              <a:t>Is the order important?</a:t>
            </a:r>
          </a:p>
          <a:p>
            <a:pPr algn="ctr">
              <a:lnSpc>
                <a:spcPct val="114000"/>
              </a:lnSpc>
            </a:pPr>
            <a:endParaRPr lang="en-GB" sz="2900" dirty="0"/>
          </a:p>
        </p:txBody>
      </p:sp>
    </p:spTree>
    <p:extLst>
      <p:ext uri="{BB962C8B-B14F-4D97-AF65-F5344CB8AC3E}">
        <p14:creationId xmlns:p14="http://schemas.microsoft.com/office/powerpoint/2010/main" val="3161677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9668"/>
            <a:ext cx="10515600" cy="1325563"/>
          </a:xfrm>
        </p:spPr>
        <p:txBody>
          <a:bodyPr>
            <a:normAutofit/>
          </a:bodyPr>
          <a:lstStyle/>
          <a:p>
            <a:pPr algn="ctr"/>
            <a:r>
              <a:rPr lang="en-GB" sz="4000" b="1" dirty="0"/>
              <a:t>Learning summary</a:t>
            </a:r>
          </a:p>
        </p:txBody>
      </p:sp>
      <p:grpSp>
        <p:nvGrpSpPr>
          <p:cNvPr id="3" name="Group 2">
            <a:extLst>
              <a:ext uri="{FF2B5EF4-FFF2-40B4-BE49-F238E27FC236}">
                <a16:creationId xmlns:a16="http://schemas.microsoft.com/office/drawing/2014/main" id="{80153162-B73D-4CBA-8BBD-212D5F7B1CA0}"/>
              </a:ext>
            </a:extLst>
          </p:cNvPr>
          <p:cNvGrpSpPr/>
          <p:nvPr/>
        </p:nvGrpSpPr>
        <p:grpSpPr>
          <a:xfrm>
            <a:off x="106564" y="1271087"/>
            <a:ext cx="11978859" cy="1323109"/>
            <a:chOff x="106564" y="1271087"/>
            <a:chExt cx="11978859" cy="1323109"/>
          </a:xfrm>
        </p:grpSpPr>
        <p:sp>
          <p:nvSpPr>
            <p:cNvPr id="4" name="Rectangle: Rounded Corners 3">
              <a:extLst>
                <a:ext uri="{FF2B5EF4-FFF2-40B4-BE49-F238E27FC236}">
                  <a16:creationId xmlns:a16="http://schemas.microsoft.com/office/drawing/2014/main" id="{7506261F-7BF4-19C4-D97D-3D232E3BC039}"/>
                </a:ext>
              </a:extLst>
            </p:cNvPr>
            <p:cNvSpPr/>
            <p:nvPr/>
          </p:nvSpPr>
          <p:spPr>
            <a:xfrm>
              <a:off x="225552" y="1271087"/>
              <a:ext cx="11740896" cy="1323109"/>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0606F67D-4BB4-D583-4E00-B934B6E1DE2D}"/>
                </a:ext>
              </a:extLst>
            </p:cNvPr>
            <p:cNvSpPr txBox="1"/>
            <p:nvPr/>
          </p:nvSpPr>
          <p:spPr>
            <a:xfrm>
              <a:off x="106564" y="1402784"/>
              <a:ext cx="11978859" cy="1059714"/>
            </a:xfrm>
            <a:prstGeom prst="rect">
              <a:avLst/>
            </a:prstGeom>
            <a:noFill/>
          </p:spPr>
          <p:txBody>
            <a:bodyPr wrap="square" rtlCol="0">
              <a:spAutoFit/>
            </a:bodyPr>
            <a:lstStyle/>
            <a:p>
              <a:pPr algn="ctr">
                <a:lnSpc>
                  <a:spcPct val="114000"/>
                </a:lnSpc>
              </a:pPr>
              <a:r>
                <a:rPr lang="en-GB" sz="2800" dirty="0"/>
                <a:t>Sikhs believe there is only one God. They believe that there is something of God in everyone and that God should be kept in mind at all times.</a:t>
              </a:r>
            </a:p>
          </p:txBody>
        </p:sp>
      </p:grpSp>
      <p:sp>
        <p:nvSpPr>
          <p:cNvPr id="8" name="Rectangle: Rounded Corners 7">
            <a:extLst>
              <a:ext uri="{FF2B5EF4-FFF2-40B4-BE49-F238E27FC236}">
                <a16:creationId xmlns:a16="http://schemas.microsoft.com/office/drawing/2014/main" id="{CA95973F-ABF1-99ED-5B00-FC59CD9CC2B0}"/>
              </a:ext>
            </a:extLst>
          </p:cNvPr>
          <p:cNvSpPr/>
          <p:nvPr/>
        </p:nvSpPr>
        <p:spPr>
          <a:xfrm>
            <a:off x="225552" y="4735484"/>
            <a:ext cx="11740896" cy="1323109"/>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129F4DF9-AB64-318A-8CB6-B51364EA5805}"/>
              </a:ext>
            </a:extLst>
          </p:cNvPr>
          <p:cNvSpPr/>
          <p:nvPr/>
        </p:nvSpPr>
        <p:spPr>
          <a:xfrm>
            <a:off x="225552" y="2882370"/>
            <a:ext cx="11740896" cy="1564941"/>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9AB97558-E890-5055-8EC2-A929137AE002}"/>
              </a:ext>
            </a:extLst>
          </p:cNvPr>
          <p:cNvSpPr txBox="1"/>
          <p:nvPr/>
        </p:nvSpPr>
        <p:spPr>
          <a:xfrm>
            <a:off x="225552" y="4662633"/>
            <a:ext cx="11593047" cy="1384995"/>
          </a:xfrm>
          <a:prstGeom prst="rect">
            <a:avLst/>
          </a:prstGeom>
          <a:noFill/>
        </p:spPr>
        <p:txBody>
          <a:bodyPr wrap="square" rtlCol="0">
            <a:spAutoFit/>
          </a:bodyPr>
          <a:lstStyle/>
          <a:p>
            <a:pPr algn="ctr"/>
            <a:r>
              <a:rPr lang="en-GB" sz="2800" dirty="0"/>
              <a:t>The first phrase of the </a:t>
            </a:r>
            <a:r>
              <a:rPr lang="en-GB" sz="2800" b="1" dirty="0" err="1"/>
              <a:t>Mool</a:t>
            </a:r>
            <a:r>
              <a:rPr lang="en-GB" sz="2800" b="1" dirty="0"/>
              <a:t> </a:t>
            </a:r>
            <a:r>
              <a:rPr lang="en-GB" sz="2800" b="1" dirty="0" err="1"/>
              <a:t>Mantar</a:t>
            </a:r>
            <a:r>
              <a:rPr lang="en-GB" sz="2800" b="1" dirty="0"/>
              <a:t> </a:t>
            </a:r>
            <a:r>
              <a:rPr lang="en-GB" sz="2800" dirty="0"/>
              <a:t>is known as the ‘</a:t>
            </a:r>
            <a:r>
              <a:rPr lang="en-GB" sz="2800" b="1" dirty="0"/>
              <a:t>Ik </a:t>
            </a:r>
            <a:r>
              <a:rPr lang="en-GB" sz="2800" b="1" dirty="0" err="1"/>
              <a:t>Onkar</a:t>
            </a:r>
            <a:r>
              <a:rPr lang="en-GB" sz="2800" dirty="0"/>
              <a:t>’. </a:t>
            </a:r>
          </a:p>
          <a:p>
            <a:pPr algn="ctr"/>
            <a:r>
              <a:rPr lang="en-GB" sz="2800" dirty="0"/>
              <a:t>‘</a:t>
            </a:r>
            <a:r>
              <a:rPr lang="en-GB" sz="2800" b="1" dirty="0"/>
              <a:t>Ik Onkar</a:t>
            </a:r>
            <a:r>
              <a:rPr lang="en-GB" sz="2800" dirty="0"/>
              <a:t>’ means ‘God is One’ and this symbol is a universal symbol of Sikhi.</a:t>
            </a:r>
          </a:p>
        </p:txBody>
      </p:sp>
      <p:sp>
        <p:nvSpPr>
          <p:cNvPr id="11" name="TextBox 10">
            <a:extLst>
              <a:ext uri="{FF2B5EF4-FFF2-40B4-BE49-F238E27FC236}">
                <a16:creationId xmlns:a16="http://schemas.microsoft.com/office/drawing/2014/main" id="{84877396-2863-C41B-FA71-50418FE6831B}"/>
              </a:ext>
            </a:extLst>
          </p:cNvPr>
          <p:cNvSpPr txBox="1"/>
          <p:nvPr/>
        </p:nvSpPr>
        <p:spPr>
          <a:xfrm>
            <a:off x="373405" y="2823522"/>
            <a:ext cx="11445194" cy="1550937"/>
          </a:xfrm>
          <a:prstGeom prst="rect">
            <a:avLst/>
          </a:prstGeom>
          <a:noFill/>
        </p:spPr>
        <p:txBody>
          <a:bodyPr wrap="square" rtlCol="0">
            <a:spAutoFit/>
          </a:bodyPr>
          <a:lstStyle/>
          <a:p>
            <a:pPr algn="ctr">
              <a:lnSpc>
                <a:spcPct val="114000"/>
              </a:lnSpc>
            </a:pPr>
            <a:r>
              <a:rPr lang="en-GB" sz="2800" dirty="0"/>
              <a:t>The </a:t>
            </a:r>
            <a:r>
              <a:rPr lang="en-GB" sz="2800" b="1" dirty="0"/>
              <a:t>Guru Granth Sahib </a:t>
            </a:r>
            <a:r>
              <a:rPr lang="en-GB" sz="2800" dirty="0"/>
              <a:t>is the sacred text of the Sikh religion. The </a:t>
            </a:r>
            <a:r>
              <a:rPr lang="en-GB" sz="2800" b="1" dirty="0" err="1"/>
              <a:t>Mool</a:t>
            </a:r>
            <a:r>
              <a:rPr lang="en-GB" sz="2800" b="1" dirty="0"/>
              <a:t> </a:t>
            </a:r>
            <a:r>
              <a:rPr lang="en-GB" sz="2800" b="1" dirty="0" err="1"/>
              <a:t>Mantar</a:t>
            </a:r>
            <a:r>
              <a:rPr lang="en-GB" sz="2800" dirty="0"/>
              <a:t> is the opening section of the </a:t>
            </a:r>
            <a:r>
              <a:rPr lang="en-GB" sz="2800" b="1" dirty="0"/>
              <a:t>Guru Granth Sahib</a:t>
            </a:r>
            <a:r>
              <a:rPr lang="en-GB" sz="2800" dirty="0"/>
              <a:t>. It contains Guru Nanak’s teachings about God and what God is like. </a:t>
            </a:r>
          </a:p>
        </p:txBody>
      </p:sp>
    </p:spTree>
    <p:extLst>
      <p:ext uri="{BB962C8B-B14F-4D97-AF65-F5344CB8AC3E}">
        <p14:creationId xmlns:p14="http://schemas.microsoft.com/office/powerpoint/2010/main" val="1571090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122975" y="-68432"/>
            <a:ext cx="12192000" cy="1325563"/>
          </a:xfrm>
        </p:spPr>
        <p:txBody>
          <a:bodyPr/>
          <a:lstStyle/>
          <a:p>
            <a:pPr algn="ctr"/>
            <a:r>
              <a:rPr lang="en-GB" sz="4000" b="1" dirty="0"/>
              <a:t>What have we learned today?</a:t>
            </a:r>
            <a:endParaRPr lang="en-GB" b="1" dirty="0"/>
          </a:p>
        </p:txBody>
      </p:sp>
      <p:sp>
        <p:nvSpPr>
          <p:cNvPr id="8" name="TextBox 7">
            <a:extLst>
              <a:ext uri="{FF2B5EF4-FFF2-40B4-BE49-F238E27FC236}">
                <a16:creationId xmlns:a16="http://schemas.microsoft.com/office/drawing/2014/main" id="{1B831DD8-AEAC-2657-8D00-48FFFB14DE60}"/>
              </a:ext>
            </a:extLst>
          </p:cNvPr>
          <p:cNvSpPr txBox="1"/>
          <p:nvPr/>
        </p:nvSpPr>
        <p:spPr>
          <a:xfrm>
            <a:off x="4889747" y="981382"/>
            <a:ext cx="2412506" cy="51744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True or False</a:t>
            </a:r>
          </a:p>
        </p:txBody>
      </p:sp>
      <p:sp>
        <p:nvSpPr>
          <p:cNvPr id="12" name="TextBox 11">
            <a:extLst>
              <a:ext uri="{FF2B5EF4-FFF2-40B4-BE49-F238E27FC236}">
                <a16:creationId xmlns:a16="http://schemas.microsoft.com/office/drawing/2014/main" id="{08BC30AB-5B38-9517-5DCC-937D9A902F73}"/>
              </a:ext>
            </a:extLst>
          </p:cNvPr>
          <p:cNvSpPr txBox="1"/>
          <p:nvPr/>
        </p:nvSpPr>
        <p:spPr>
          <a:xfrm>
            <a:off x="344460" y="2306944"/>
            <a:ext cx="2177561" cy="500458"/>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b="1" dirty="0"/>
              <a:t>True</a:t>
            </a:r>
          </a:p>
        </p:txBody>
      </p:sp>
      <p:sp>
        <p:nvSpPr>
          <p:cNvPr id="5" name="TextBox 4">
            <a:extLst>
              <a:ext uri="{FF2B5EF4-FFF2-40B4-BE49-F238E27FC236}">
                <a16:creationId xmlns:a16="http://schemas.microsoft.com/office/drawing/2014/main" id="{1F09787E-E8F9-F9AC-8DDC-FB34E3BA489A}"/>
              </a:ext>
            </a:extLst>
          </p:cNvPr>
          <p:cNvSpPr txBox="1"/>
          <p:nvPr/>
        </p:nvSpPr>
        <p:spPr>
          <a:xfrm>
            <a:off x="2756232" y="1439350"/>
            <a:ext cx="6679531" cy="517449"/>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Sort the statements into the correct column</a:t>
            </a:r>
          </a:p>
        </p:txBody>
      </p:sp>
      <p:sp>
        <p:nvSpPr>
          <p:cNvPr id="7" name="TextBox 6">
            <a:extLst>
              <a:ext uri="{FF2B5EF4-FFF2-40B4-BE49-F238E27FC236}">
                <a16:creationId xmlns:a16="http://schemas.microsoft.com/office/drawing/2014/main" id="{F9DEF1C4-0E9B-E0E8-EAFD-16AEC82D772D}"/>
              </a:ext>
            </a:extLst>
          </p:cNvPr>
          <p:cNvSpPr txBox="1"/>
          <p:nvPr/>
        </p:nvSpPr>
        <p:spPr>
          <a:xfrm>
            <a:off x="9669981" y="2306944"/>
            <a:ext cx="2177559" cy="500458"/>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b="1" dirty="0"/>
              <a:t>False</a:t>
            </a:r>
          </a:p>
        </p:txBody>
      </p:sp>
      <p:sp>
        <p:nvSpPr>
          <p:cNvPr id="11" name="TextBox 10">
            <a:extLst>
              <a:ext uri="{FF2B5EF4-FFF2-40B4-BE49-F238E27FC236}">
                <a16:creationId xmlns:a16="http://schemas.microsoft.com/office/drawing/2014/main" id="{B567A652-7CDE-C754-A5FB-C661ABA8AA38}"/>
              </a:ext>
            </a:extLst>
          </p:cNvPr>
          <p:cNvSpPr txBox="1"/>
          <p:nvPr/>
        </p:nvSpPr>
        <p:spPr>
          <a:xfrm>
            <a:off x="3103659" y="2121553"/>
            <a:ext cx="2869368" cy="134248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believe in more than one God.</a:t>
            </a:r>
          </a:p>
          <a:p>
            <a:pPr algn="ctr">
              <a:lnSpc>
                <a:spcPct val="114000"/>
              </a:lnSpc>
            </a:pPr>
            <a:endParaRPr lang="en-GB" sz="2400" dirty="0"/>
          </a:p>
        </p:txBody>
      </p:sp>
      <p:sp>
        <p:nvSpPr>
          <p:cNvPr id="14" name="TextBox 13">
            <a:extLst>
              <a:ext uri="{FF2B5EF4-FFF2-40B4-BE49-F238E27FC236}">
                <a16:creationId xmlns:a16="http://schemas.microsoft.com/office/drawing/2014/main" id="{C95EC013-0967-504F-A324-0B931CD35923}"/>
              </a:ext>
            </a:extLst>
          </p:cNvPr>
          <p:cNvSpPr txBox="1"/>
          <p:nvPr/>
        </p:nvSpPr>
        <p:spPr>
          <a:xfrm>
            <a:off x="6218976" y="2121554"/>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call God ‘</a:t>
            </a:r>
            <a:r>
              <a:rPr lang="en-GB" sz="2400" dirty="0" err="1"/>
              <a:t>Waheguru</a:t>
            </a:r>
            <a:r>
              <a:rPr lang="en-GB" sz="2400" dirty="0"/>
              <a:t>’.</a:t>
            </a:r>
          </a:p>
          <a:p>
            <a:pPr algn="ctr">
              <a:lnSpc>
                <a:spcPct val="114000"/>
              </a:lnSpc>
            </a:pPr>
            <a:endParaRPr lang="en-GB" sz="2400" dirty="0"/>
          </a:p>
        </p:txBody>
      </p:sp>
      <p:sp>
        <p:nvSpPr>
          <p:cNvPr id="16" name="TextBox 15">
            <a:extLst>
              <a:ext uri="{FF2B5EF4-FFF2-40B4-BE49-F238E27FC236}">
                <a16:creationId xmlns:a16="http://schemas.microsoft.com/office/drawing/2014/main" id="{03E0A7E9-B3E0-B914-3505-63809C07F63B}"/>
              </a:ext>
            </a:extLst>
          </p:cNvPr>
          <p:cNvSpPr txBox="1"/>
          <p:nvPr/>
        </p:nvSpPr>
        <p:spPr>
          <a:xfrm>
            <a:off x="6218974" y="3583163"/>
            <a:ext cx="2869369"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The </a:t>
            </a:r>
            <a:r>
              <a:rPr lang="en-GB" sz="2400" b="1" dirty="0" err="1"/>
              <a:t>Mool</a:t>
            </a:r>
            <a:r>
              <a:rPr lang="en-GB" sz="2400" b="1" dirty="0"/>
              <a:t> </a:t>
            </a:r>
            <a:r>
              <a:rPr lang="en-GB" sz="2400" b="1" dirty="0" err="1"/>
              <a:t>Mantar</a:t>
            </a:r>
            <a:r>
              <a:rPr lang="en-GB" sz="2400" b="1" dirty="0"/>
              <a:t> </a:t>
            </a:r>
            <a:r>
              <a:rPr lang="en-GB" sz="2400" dirty="0"/>
              <a:t>is at the end of the </a:t>
            </a:r>
            <a:r>
              <a:rPr lang="en-GB" sz="2400" b="1" dirty="0"/>
              <a:t>Guru Granth Sahib</a:t>
            </a:r>
            <a:r>
              <a:rPr lang="en-GB" sz="2400" dirty="0"/>
              <a:t>.</a:t>
            </a:r>
          </a:p>
        </p:txBody>
      </p:sp>
      <p:sp>
        <p:nvSpPr>
          <p:cNvPr id="18" name="TextBox 17">
            <a:extLst>
              <a:ext uri="{FF2B5EF4-FFF2-40B4-BE49-F238E27FC236}">
                <a16:creationId xmlns:a16="http://schemas.microsoft.com/office/drawing/2014/main" id="{215530EF-B1D9-D26B-EBA5-152B43E5A2C5}"/>
              </a:ext>
            </a:extLst>
          </p:cNvPr>
          <p:cNvSpPr txBox="1"/>
          <p:nvPr/>
        </p:nvSpPr>
        <p:spPr>
          <a:xfrm>
            <a:off x="3103658" y="3583163"/>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a:t>
            </a:r>
            <a:r>
              <a:rPr lang="en-GB" sz="2400" b="1" dirty="0"/>
              <a:t>Ik </a:t>
            </a:r>
            <a:r>
              <a:rPr lang="en-GB" sz="2400" b="1" dirty="0" err="1"/>
              <a:t>Onkar</a:t>
            </a:r>
            <a:r>
              <a:rPr lang="en-GB" sz="2400" dirty="0"/>
              <a:t>’ means ‘God is One’.</a:t>
            </a:r>
          </a:p>
          <a:p>
            <a:pPr algn="ctr">
              <a:lnSpc>
                <a:spcPct val="114000"/>
              </a:lnSpc>
            </a:pPr>
            <a:endParaRPr lang="en-GB" sz="2400" dirty="0"/>
          </a:p>
        </p:txBody>
      </p:sp>
      <p:sp>
        <p:nvSpPr>
          <p:cNvPr id="22" name="TextBox 21">
            <a:extLst>
              <a:ext uri="{FF2B5EF4-FFF2-40B4-BE49-F238E27FC236}">
                <a16:creationId xmlns:a16="http://schemas.microsoft.com/office/drawing/2014/main" id="{A3EA935B-A585-80D4-986E-B0B5FC70275A}"/>
              </a:ext>
            </a:extLst>
          </p:cNvPr>
          <p:cNvSpPr txBox="1"/>
          <p:nvPr/>
        </p:nvSpPr>
        <p:spPr>
          <a:xfrm>
            <a:off x="3103657" y="5044773"/>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The </a:t>
            </a:r>
            <a:r>
              <a:rPr lang="en-GB" sz="2400" b="1" dirty="0" err="1"/>
              <a:t>Mool</a:t>
            </a:r>
            <a:r>
              <a:rPr lang="en-GB" sz="2400" b="1" dirty="0"/>
              <a:t> Mantar </a:t>
            </a:r>
            <a:r>
              <a:rPr lang="en-GB" sz="2400" dirty="0"/>
              <a:t>is not very important to Sikhs</a:t>
            </a:r>
          </a:p>
        </p:txBody>
      </p:sp>
      <p:sp>
        <p:nvSpPr>
          <p:cNvPr id="25" name="TextBox 24">
            <a:extLst>
              <a:ext uri="{FF2B5EF4-FFF2-40B4-BE49-F238E27FC236}">
                <a16:creationId xmlns:a16="http://schemas.microsoft.com/office/drawing/2014/main" id="{D80ACAA4-A181-742A-B13C-400F4A81AC6F}"/>
              </a:ext>
            </a:extLst>
          </p:cNvPr>
          <p:cNvSpPr txBox="1"/>
          <p:nvPr/>
        </p:nvSpPr>
        <p:spPr>
          <a:xfrm>
            <a:off x="6218973" y="5044772"/>
            <a:ext cx="2869369"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believe that God should be kept in mind at all times.</a:t>
            </a:r>
          </a:p>
        </p:txBody>
      </p:sp>
    </p:spTree>
    <p:extLst>
      <p:ext uri="{BB962C8B-B14F-4D97-AF65-F5344CB8AC3E}">
        <p14:creationId xmlns:p14="http://schemas.microsoft.com/office/powerpoint/2010/main" val="2495604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92709-54CC-7155-1347-8DD6F07726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9C23F-56C8-50E9-10AE-D1855700F5B1}"/>
              </a:ext>
            </a:extLst>
          </p:cNvPr>
          <p:cNvSpPr>
            <a:spLocks noGrp="1"/>
          </p:cNvSpPr>
          <p:nvPr>
            <p:ph type="title"/>
          </p:nvPr>
        </p:nvSpPr>
        <p:spPr>
          <a:xfrm>
            <a:off x="-122975" y="-68432"/>
            <a:ext cx="12192000" cy="1325563"/>
          </a:xfrm>
        </p:spPr>
        <p:txBody>
          <a:bodyPr/>
          <a:lstStyle/>
          <a:p>
            <a:pPr algn="ctr"/>
            <a:r>
              <a:rPr lang="en-GB" sz="4000" b="1" dirty="0"/>
              <a:t>What have we learned today?</a:t>
            </a:r>
            <a:endParaRPr lang="en-GB" b="1" dirty="0"/>
          </a:p>
        </p:txBody>
      </p:sp>
      <p:sp>
        <p:nvSpPr>
          <p:cNvPr id="8" name="TextBox 7">
            <a:extLst>
              <a:ext uri="{FF2B5EF4-FFF2-40B4-BE49-F238E27FC236}">
                <a16:creationId xmlns:a16="http://schemas.microsoft.com/office/drawing/2014/main" id="{CC08EAF8-FE23-E000-BEC9-225F832EDAD2}"/>
              </a:ext>
            </a:extLst>
          </p:cNvPr>
          <p:cNvSpPr txBox="1"/>
          <p:nvPr/>
        </p:nvSpPr>
        <p:spPr>
          <a:xfrm>
            <a:off x="4889747" y="981382"/>
            <a:ext cx="2412506" cy="51744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True or False</a:t>
            </a:r>
          </a:p>
        </p:txBody>
      </p:sp>
      <p:sp>
        <p:nvSpPr>
          <p:cNvPr id="5" name="TextBox 4">
            <a:extLst>
              <a:ext uri="{FF2B5EF4-FFF2-40B4-BE49-F238E27FC236}">
                <a16:creationId xmlns:a16="http://schemas.microsoft.com/office/drawing/2014/main" id="{79502E78-6BDA-2FE4-E3BA-51E059F11DC4}"/>
              </a:ext>
            </a:extLst>
          </p:cNvPr>
          <p:cNvSpPr txBox="1"/>
          <p:nvPr/>
        </p:nvSpPr>
        <p:spPr>
          <a:xfrm>
            <a:off x="4661315" y="1449434"/>
            <a:ext cx="2869369" cy="517449"/>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Answers</a:t>
            </a:r>
          </a:p>
        </p:txBody>
      </p:sp>
      <p:sp>
        <p:nvSpPr>
          <p:cNvPr id="11" name="TextBox 10">
            <a:extLst>
              <a:ext uri="{FF2B5EF4-FFF2-40B4-BE49-F238E27FC236}">
                <a16:creationId xmlns:a16="http://schemas.microsoft.com/office/drawing/2014/main" id="{AAF99E76-6CFF-4D65-2A99-E5217C3C504C}"/>
              </a:ext>
            </a:extLst>
          </p:cNvPr>
          <p:cNvSpPr txBox="1"/>
          <p:nvPr/>
        </p:nvSpPr>
        <p:spPr>
          <a:xfrm>
            <a:off x="9169241" y="2918480"/>
            <a:ext cx="2869368" cy="1393200"/>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believe in more than one God.</a:t>
            </a:r>
          </a:p>
          <a:p>
            <a:pPr algn="ctr">
              <a:lnSpc>
                <a:spcPct val="114000"/>
              </a:lnSpc>
            </a:pPr>
            <a:endParaRPr lang="en-GB" sz="2400" dirty="0"/>
          </a:p>
        </p:txBody>
      </p:sp>
      <p:sp>
        <p:nvSpPr>
          <p:cNvPr id="14" name="TextBox 13">
            <a:extLst>
              <a:ext uri="{FF2B5EF4-FFF2-40B4-BE49-F238E27FC236}">
                <a16:creationId xmlns:a16="http://schemas.microsoft.com/office/drawing/2014/main" id="{9B3CC34B-D09C-D68C-D776-8B89E73D929F}"/>
              </a:ext>
            </a:extLst>
          </p:cNvPr>
          <p:cNvSpPr txBox="1"/>
          <p:nvPr/>
        </p:nvSpPr>
        <p:spPr>
          <a:xfrm>
            <a:off x="153391" y="2921364"/>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call God ‘</a:t>
            </a:r>
            <a:r>
              <a:rPr lang="en-GB" sz="2400" dirty="0" err="1"/>
              <a:t>Waheguru</a:t>
            </a:r>
            <a:r>
              <a:rPr lang="en-GB" sz="2400" dirty="0"/>
              <a:t>’.</a:t>
            </a:r>
          </a:p>
          <a:p>
            <a:pPr algn="ctr">
              <a:lnSpc>
                <a:spcPct val="114000"/>
              </a:lnSpc>
            </a:pPr>
            <a:endParaRPr lang="en-GB" sz="2400" dirty="0"/>
          </a:p>
        </p:txBody>
      </p:sp>
      <p:sp>
        <p:nvSpPr>
          <p:cNvPr id="16" name="TextBox 15">
            <a:extLst>
              <a:ext uri="{FF2B5EF4-FFF2-40B4-BE49-F238E27FC236}">
                <a16:creationId xmlns:a16="http://schemas.microsoft.com/office/drawing/2014/main" id="{72F89CC3-612F-100E-FE4D-C3E920A1CFD9}"/>
              </a:ext>
            </a:extLst>
          </p:cNvPr>
          <p:cNvSpPr txBox="1"/>
          <p:nvPr/>
        </p:nvSpPr>
        <p:spPr>
          <a:xfrm>
            <a:off x="6218974" y="2917773"/>
            <a:ext cx="2869369"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The </a:t>
            </a:r>
            <a:r>
              <a:rPr lang="en-GB" sz="2400" b="1" dirty="0" err="1"/>
              <a:t>Mool</a:t>
            </a:r>
            <a:r>
              <a:rPr lang="en-GB" sz="2400" b="1" dirty="0"/>
              <a:t> </a:t>
            </a:r>
            <a:r>
              <a:rPr lang="en-GB" sz="2400" b="1" dirty="0" err="1"/>
              <a:t>Mantar</a:t>
            </a:r>
            <a:r>
              <a:rPr lang="en-GB" sz="2400" b="1" dirty="0"/>
              <a:t> </a:t>
            </a:r>
            <a:r>
              <a:rPr lang="en-GB" sz="2400" dirty="0"/>
              <a:t>is at the end of the </a:t>
            </a:r>
            <a:r>
              <a:rPr lang="en-GB" sz="2400" b="1" dirty="0"/>
              <a:t>Guru Granth Sahib</a:t>
            </a:r>
            <a:r>
              <a:rPr lang="en-GB" sz="2400" dirty="0"/>
              <a:t>.</a:t>
            </a:r>
          </a:p>
        </p:txBody>
      </p:sp>
      <p:sp>
        <p:nvSpPr>
          <p:cNvPr id="18" name="TextBox 17">
            <a:extLst>
              <a:ext uri="{FF2B5EF4-FFF2-40B4-BE49-F238E27FC236}">
                <a16:creationId xmlns:a16="http://schemas.microsoft.com/office/drawing/2014/main" id="{8F9F5971-2F17-7061-3B2C-C5A44B140CFC}"/>
              </a:ext>
            </a:extLst>
          </p:cNvPr>
          <p:cNvSpPr txBox="1"/>
          <p:nvPr/>
        </p:nvSpPr>
        <p:spPr>
          <a:xfrm>
            <a:off x="3103658" y="2918480"/>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a:t>
            </a:r>
            <a:r>
              <a:rPr lang="en-GB" sz="2400" b="1" dirty="0"/>
              <a:t>Ik </a:t>
            </a:r>
            <a:r>
              <a:rPr lang="en-GB" sz="2400" b="1" dirty="0" err="1"/>
              <a:t>Onkar</a:t>
            </a:r>
            <a:r>
              <a:rPr lang="en-GB" sz="2400" dirty="0"/>
              <a:t>’ means ‘God is One’.</a:t>
            </a:r>
          </a:p>
          <a:p>
            <a:pPr algn="ctr">
              <a:lnSpc>
                <a:spcPct val="114000"/>
              </a:lnSpc>
            </a:pPr>
            <a:endParaRPr lang="en-GB" sz="2400" dirty="0"/>
          </a:p>
        </p:txBody>
      </p:sp>
      <p:sp>
        <p:nvSpPr>
          <p:cNvPr id="22" name="TextBox 21">
            <a:extLst>
              <a:ext uri="{FF2B5EF4-FFF2-40B4-BE49-F238E27FC236}">
                <a16:creationId xmlns:a16="http://schemas.microsoft.com/office/drawing/2014/main" id="{1580B0D7-85B3-B070-5609-3D136B6BFC80}"/>
              </a:ext>
            </a:extLst>
          </p:cNvPr>
          <p:cNvSpPr txBox="1"/>
          <p:nvPr/>
        </p:nvSpPr>
        <p:spPr>
          <a:xfrm>
            <a:off x="7653658" y="4380588"/>
            <a:ext cx="2869367"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The </a:t>
            </a:r>
            <a:r>
              <a:rPr lang="en-GB" sz="2400" b="1" dirty="0" err="1"/>
              <a:t>Mool</a:t>
            </a:r>
            <a:r>
              <a:rPr lang="en-GB" sz="2400" b="1" dirty="0"/>
              <a:t> Mantar </a:t>
            </a:r>
            <a:r>
              <a:rPr lang="en-GB" sz="2400" dirty="0"/>
              <a:t>is not very important to Sikhs</a:t>
            </a:r>
          </a:p>
        </p:txBody>
      </p:sp>
      <p:sp>
        <p:nvSpPr>
          <p:cNvPr id="25" name="TextBox 24">
            <a:extLst>
              <a:ext uri="{FF2B5EF4-FFF2-40B4-BE49-F238E27FC236}">
                <a16:creationId xmlns:a16="http://schemas.microsoft.com/office/drawing/2014/main" id="{44B49BC7-7D35-7250-1C73-9176890CE4FF}"/>
              </a:ext>
            </a:extLst>
          </p:cNvPr>
          <p:cNvSpPr txBox="1"/>
          <p:nvPr/>
        </p:nvSpPr>
        <p:spPr>
          <a:xfrm>
            <a:off x="1668973" y="4380589"/>
            <a:ext cx="2869369" cy="1394613"/>
          </a:xfrm>
          <a:prstGeom prst="rect">
            <a:avLst/>
          </a:prstGeom>
          <a:noFill/>
          <a:ln w="28575">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dirty="0"/>
              <a:t>Sikhs believe that God should be kept in mind at all times.</a:t>
            </a:r>
          </a:p>
        </p:txBody>
      </p:sp>
      <p:sp>
        <p:nvSpPr>
          <p:cNvPr id="3" name="TextBox 2">
            <a:extLst>
              <a:ext uri="{FF2B5EF4-FFF2-40B4-BE49-F238E27FC236}">
                <a16:creationId xmlns:a16="http://schemas.microsoft.com/office/drawing/2014/main" id="{D373E589-4A6A-F302-6990-6B92DB383679}"/>
              </a:ext>
            </a:extLst>
          </p:cNvPr>
          <p:cNvSpPr txBox="1"/>
          <p:nvPr/>
        </p:nvSpPr>
        <p:spPr>
          <a:xfrm>
            <a:off x="344460" y="2306944"/>
            <a:ext cx="2177561" cy="500458"/>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b="1" dirty="0"/>
              <a:t>True</a:t>
            </a:r>
          </a:p>
        </p:txBody>
      </p:sp>
      <p:sp>
        <p:nvSpPr>
          <p:cNvPr id="6" name="TextBox 5">
            <a:extLst>
              <a:ext uri="{FF2B5EF4-FFF2-40B4-BE49-F238E27FC236}">
                <a16:creationId xmlns:a16="http://schemas.microsoft.com/office/drawing/2014/main" id="{8F758C61-AB80-9627-A730-DE4F2FE1BC4A}"/>
              </a:ext>
            </a:extLst>
          </p:cNvPr>
          <p:cNvSpPr txBox="1"/>
          <p:nvPr/>
        </p:nvSpPr>
        <p:spPr>
          <a:xfrm>
            <a:off x="9669981" y="2306944"/>
            <a:ext cx="2177559" cy="500458"/>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400" b="1" dirty="0"/>
              <a:t>False</a:t>
            </a:r>
          </a:p>
        </p:txBody>
      </p:sp>
      <p:cxnSp>
        <p:nvCxnSpPr>
          <p:cNvPr id="10" name="Straight Connector 9">
            <a:extLst>
              <a:ext uri="{FF2B5EF4-FFF2-40B4-BE49-F238E27FC236}">
                <a16:creationId xmlns:a16="http://schemas.microsoft.com/office/drawing/2014/main" id="{3FFDA33B-7A40-5E2E-D03E-AD8683BDD2EB}"/>
              </a:ext>
            </a:extLst>
          </p:cNvPr>
          <p:cNvCxnSpPr/>
          <p:nvPr/>
        </p:nvCxnSpPr>
        <p:spPr>
          <a:xfrm>
            <a:off x="6095999" y="2077961"/>
            <a:ext cx="0" cy="427372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84675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hought Bubble: Cloud 2">
            <a:extLst>
              <a:ext uri="{FF2B5EF4-FFF2-40B4-BE49-F238E27FC236}">
                <a16:creationId xmlns:a16="http://schemas.microsoft.com/office/drawing/2014/main" id="{6805BBE7-C670-2FE2-B1AA-C643E6606BF4}"/>
              </a:ext>
            </a:extLst>
          </p:cNvPr>
          <p:cNvSpPr/>
          <p:nvPr/>
        </p:nvSpPr>
        <p:spPr>
          <a:xfrm rot="619275">
            <a:off x="1749015" y="911422"/>
            <a:ext cx="8693967" cy="5435003"/>
          </a:xfrm>
          <a:prstGeom prst="cloudCallou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BEBBF2A4-1FE0-1754-853E-61C6D8359C96}"/>
              </a:ext>
            </a:extLst>
          </p:cNvPr>
          <p:cNvSpPr txBox="1"/>
          <p:nvPr/>
        </p:nvSpPr>
        <p:spPr>
          <a:xfrm>
            <a:off x="3318030" y="1633893"/>
            <a:ext cx="5555935" cy="3941079"/>
          </a:xfrm>
          <a:prstGeom prst="rect">
            <a:avLst/>
          </a:prstGeom>
          <a:noFill/>
        </p:spPr>
        <p:txBody>
          <a:bodyPr wrap="square" rtlCol="0">
            <a:spAutoFit/>
          </a:bodyPr>
          <a:lstStyle/>
          <a:p>
            <a:pPr>
              <a:lnSpc>
                <a:spcPct val="114000"/>
              </a:lnSpc>
            </a:pPr>
            <a:r>
              <a:rPr lang="en-GB" sz="2000" dirty="0"/>
              <a:t>We have learnt about the Sikh beliefs included in the </a:t>
            </a:r>
            <a:r>
              <a:rPr lang="en-GB" sz="2000" b="1" dirty="0" err="1"/>
              <a:t>Mool</a:t>
            </a:r>
            <a:r>
              <a:rPr lang="en-GB" sz="2000" b="1" dirty="0"/>
              <a:t> </a:t>
            </a:r>
            <a:r>
              <a:rPr lang="en-GB" sz="2000" b="1" dirty="0" err="1"/>
              <a:t>Mantar</a:t>
            </a:r>
            <a:r>
              <a:rPr lang="en-GB" sz="2000" dirty="0"/>
              <a:t>, in relation to what God is like. Sikhs believe that God should be kept in mind at all times, as this helps them think about their actions.</a:t>
            </a:r>
          </a:p>
          <a:p>
            <a:pPr>
              <a:lnSpc>
                <a:spcPct val="114000"/>
              </a:lnSpc>
            </a:pPr>
            <a:endParaRPr lang="en-GB" sz="2000" dirty="0"/>
          </a:p>
          <a:p>
            <a:pPr>
              <a:lnSpc>
                <a:spcPct val="114000"/>
              </a:lnSpc>
            </a:pPr>
            <a:r>
              <a:rPr lang="en-GB" sz="2000" dirty="0"/>
              <a:t>What values or messages do you keep in mind to help you make good choices?</a:t>
            </a:r>
          </a:p>
          <a:p>
            <a:pPr>
              <a:lnSpc>
                <a:spcPct val="114000"/>
              </a:lnSpc>
            </a:pPr>
            <a:endParaRPr lang="en-GB" sz="2000" dirty="0"/>
          </a:p>
          <a:p>
            <a:pPr>
              <a:lnSpc>
                <a:spcPct val="114000"/>
              </a:lnSpc>
            </a:pPr>
            <a:r>
              <a:rPr lang="en-GB" sz="2000" dirty="0"/>
              <a:t>What do you think about before you carry out an action?</a:t>
            </a:r>
          </a:p>
        </p:txBody>
      </p:sp>
      <p:sp>
        <p:nvSpPr>
          <p:cNvPr id="4" name="Title 1">
            <a:extLst>
              <a:ext uri="{FF2B5EF4-FFF2-40B4-BE49-F238E27FC236}">
                <a16:creationId xmlns:a16="http://schemas.microsoft.com/office/drawing/2014/main" id="{48011555-6C65-2FC8-C5BF-C816B84577D9}"/>
              </a:ext>
            </a:extLst>
          </p:cNvPr>
          <p:cNvSpPr>
            <a:spLocks noGrp="1"/>
          </p:cNvSpPr>
          <p:nvPr>
            <p:ph type="title"/>
          </p:nvPr>
        </p:nvSpPr>
        <p:spPr>
          <a:xfrm>
            <a:off x="0" y="0"/>
            <a:ext cx="12192000" cy="1325563"/>
          </a:xfrm>
        </p:spPr>
        <p:txBody>
          <a:bodyPr/>
          <a:lstStyle/>
          <a:p>
            <a:pPr algn="ctr"/>
            <a:r>
              <a:rPr lang="en-GB" sz="4000" b="1" dirty="0"/>
              <a:t>Pause for thought</a:t>
            </a:r>
            <a:endParaRPr lang="en-GB" b="1" dirty="0"/>
          </a:p>
        </p:txBody>
      </p:sp>
    </p:spTree>
    <p:extLst>
      <p:ext uri="{BB962C8B-B14F-4D97-AF65-F5344CB8AC3E}">
        <p14:creationId xmlns:p14="http://schemas.microsoft.com/office/powerpoint/2010/main" val="2581624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E7397-1B97-1E3B-F944-3EE042BFFCC6}"/>
              </a:ext>
            </a:extLst>
          </p:cNvPr>
          <p:cNvSpPr>
            <a:spLocks noGrp="1"/>
          </p:cNvSpPr>
          <p:nvPr>
            <p:ph type="title"/>
          </p:nvPr>
        </p:nvSpPr>
        <p:spPr>
          <a:xfrm>
            <a:off x="0" y="0"/>
            <a:ext cx="12192000" cy="1325563"/>
          </a:xfrm>
        </p:spPr>
        <p:txBody>
          <a:bodyPr/>
          <a:lstStyle/>
          <a:p>
            <a:pPr algn="ctr"/>
            <a:r>
              <a:rPr lang="en-GB" sz="4000" b="1" dirty="0"/>
              <a:t>Acknowledgements</a:t>
            </a:r>
            <a:endParaRPr lang="en-GB" b="1" dirty="0"/>
          </a:p>
        </p:txBody>
      </p:sp>
      <p:sp>
        <p:nvSpPr>
          <p:cNvPr id="4" name="TextBox 3">
            <a:extLst>
              <a:ext uri="{FF2B5EF4-FFF2-40B4-BE49-F238E27FC236}">
                <a16:creationId xmlns:a16="http://schemas.microsoft.com/office/drawing/2014/main" id="{F726BE49-F91C-B0B6-C462-AD96AF41C866}"/>
              </a:ext>
            </a:extLst>
          </p:cNvPr>
          <p:cNvSpPr txBox="1"/>
          <p:nvPr/>
        </p:nvSpPr>
        <p:spPr>
          <a:xfrm>
            <a:off x="527304" y="3144755"/>
            <a:ext cx="11137392" cy="56848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pPr>
            <a:endParaRPr lang="en-GB" sz="2800" dirty="0">
              <a:highlight>
                <a:srgbClr val="FFFF00"/>
              </a:highlight>
            </a:endParaRPr>
          </a:p>
        </p:txBody>
      </p:sp>
      <p:sp>
        <p:nvSpPr>
          <p:cNvPr id="7" name="TextBox 6">
            <a:extLst>
              <a:ext uri="{FF2B5EF4-FFF2-40B4-BE49-F238E27FC236}">
                <a16:creationId xmlns:a16="http://schemas.microsoft.com/office/drawing/2014/main" id="{1F9699D5-D7C4-3A5C-EBBB-2018F6705422}"/>
              </a:ext>
            </a:extLst>
          </p:cNvPr>
          <p:cNvSpPr txBox="1"/>
          <p:nvPr/>
        </p:nvSpPr>
        <p:spPr>
          <a:xfrm>
            <a:off x="527304" y="1325563"/>
            <a:ext cx="11137392" cy="224215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14000"/>
              </a:lnSpc>
              <a:defRPr/>
            </a:pPr>
            <a:r>
              <a:rPr lang="en-US" dirty="0">
                <a:solidFill>
                  <a:prstClr val="black"/>
                </a:solidFill>
              </a:rPr>
              <a:t>Slide 4 and 19: </a:t>
            </a:r>
            <a:r>
              <a:rPr lang="en-US" sz="1800" dirty="0">
                <a:hlinkClick r:id="rId2" tooltip="https://www.flickr.com/photos/hari_singh/2264666269"/>
              </a:rPr>
              <a:t>Photo of the 'Ik Onkar' symbol</a:t>
            </a:r>
            <a:r>
              <a:rPr lang="en-US" sz="1800" dirty="0"/>
              <a:t> by Unknown Author is licensed under </a:t>
            </a:r>
            <a:r>
              <a:rPr lang="en-US" sz="1800" dirty="0">
                <a:hlinkClick r:id="rId3" tooltip="https://creativecommons.org/licenses/by/3.0/"/>
              </a:rPr>
              <a:t>CC BY</a:t>
            </a:r>
            <a:endParaRPr lang="en-US" sz="1800" dirty="0"/>
          </a:p>
          <a:p>
            <a:pPr>
              <a:lnSpc>
                <a:spcPct val="114000"/>
              </a:lnSpc>
              <a:defRPr/>
            </a:pPr>
            <a:r>
              <a:rPr lang="en-US" dirty="0"/>
              <a:t>Slide 17: </a:t>
            </a:r>
            <a:r>
              <a:rPr lang="en-US" sz="1800" dirty="0">
                <a:hlinkClick r:id="rId4" tooltip="https://pt.wikipedia.org/wiki/Guru_Granth_Sahib"/>
              </a:rPr>
              <a:t>Photo of Guru Granth Sahib</a:t>
            </a:r>
            <a:r>
              <a:rPr lang="en-US" sz="1800" dirty="0"/>
              <a:t> by Unknown Author is licensed under </a:t>
            </a:r>
            <a:r>
              <a:rPr lang="en-US" sz="1800" dirty="0">
                <a:hlinkClick r:id="rId5" tooltip="https://creativecommons.org/licenses/by-sa/3.0/"/>
              </a:rPr>
              <a:t>CC BY-SA</a:t>
            </a:r>
            <a:endParaRPr lang="en-US" sz="1800" dirty="0"/>
          </a:p>
          <a:p>
            <a:pPr>
              <a:lnSpc>
                <a:spcPct val="114000"/>
              </a:lnSpc>
              <a:defRPr/>
            </a:pPr>
            <a:r>
              <a:rPr kumimoji="0" lang="en-US" b="0" i="0" u="none" strike="noStrike" kern="1200" cap="none" spc="0" normalizeH="0" baseline="0" noProof="0" dirty="0">
                <a:ln>
                  <a:noFill/>
                </a:ln>
                <a:solidFill>
                  <a:prstClr val="black"/>
                </a:solidFill>
                <a:effectLst/>
                <a:uLnTx/>
                <a:uFillTx/>
                <a:ea typeface="+mn-ea"/>
                <a:cs typeface="+mn-cs"/>
              </a:rPr>
              <a:t>Slide 18: </a:t>
            </a:r>
            <a:r>
              <a:rPr lang="en-US" sz="1800" dirty="0">
                <a:hlinkClick r:id="rId6" tooltip="https://en.wikipedia.org/wiki/Sikhism"/>
              </a:rPr>
              <a:t>Photo of Mool Mantar</a:t>
            </a:r>
            <a:r>
              <a:rPr lang="en-US" sz="1800" dirty="0"/>
              <a:t> by Unknown Author is licensed under </a:t>
            </a:r>
            <a:r>
              <a:rPr lang="en-US" sz="1800" dirty="0">
                <a:hlinkClick r:id="rId5" tooltip="https://creativecommons.org/licenses/by-sa/3.0/"/>
              </a:rPr>
              <a:t>CC BY-SA</a:t>
            </a: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ea typeface="+mn-ea"/>
                <a:cs typeface="+mn-cs"/>
              </a:rPr>
              <a:t>Slide 19: Ik Onkar </a:t>
            </a:r>
            <a:r>
              <a:rPr kumimoji="0" lang="en-US" sz="1200" b="0" i="0" u="none" strike="noStrike" kern="1200" cap="none" spc="0" normalizeH="0" baseline="0" noProof="0" dirty="0">
                <a:ln>
                  <a:noFill/>
                </a:ln>
                <a:solidFill>
                  <a:prstClr val="black"/>
                </a:solidFill>
                <a:effectLst/>
                <a:uLnTx/>
                <a:uFillTx/>
                <a:latin typeface="Tenorite"/>
                <a:ea typeface="+mn-ea"/>
                <a:cs typeface="+mn-cs"/>
              </a:rPr>
              <a:t> </a:t>
            </a:r>
            <a:r>
              <a:rPr kumimoji="0" lang="en-US" b="0" i="0" u="none" strike="noStrike" kern="1200" cap="none" spc="0" normalizeH="0" baseline="0" noProof="0" dirty="0">
                <a:ln>
                  <a:noFill/>
                </a:ln>
                <a:solidFill>
                  <a:prstClr val="black"/>
                </a:solidFill>
                <a:effectLst/>
                <a:uLnTx/>
                <a:uFillTx/>
                <a:latin typeface="Tenorite"/>
                <a:ea typeface="+mn-ea"/>
                <a:cs typeface="+mn-cs"/>
              </a:rPr>
              <a:t>by Unknown Author is licensed under </a:t>
            </a:r>
            <a:r>
              <a:rPr kumimoji="0" lang="en-US" b="0" i="0" u="none" strike="noStrike" kern="1200" cap="none" spc="0" normalizeH="0" baseline="0" noProof="0" dirty="0">
                <a:ln>
                  <a:noFill/>
                </a:ln>
                <a:solidFill>
                  <a:prstClr val="black"/>
                </a:solidFill>
                <a:effectLst/>
                <a:uLnTx/>
                <a:uFillTx/>
                <a:latin typeface="Tenorite"/>
                <a:ea typeface="+mn-ea"/>
                <a:cs typeface="+mn-cs"/>
                <a:hlinkClick r:id="rId3" tooltip="https://creativecommons.org/licenses/by/3.0/"/>
              </a:rPr>
              <a:t>CC BY</a:t>
            </a:r>
            <a:endParaRPr kumimoji="0" lang="en-US" b="0" i="0" u="none" strike="noStrike" kern="1200" cap="none" spc="0" normalizeH="0" baseline="0" noProof="0" dirty="0">
              <a:ln>
                <a:noFill/>
              </a:ln>
              <a:solidFill>
                <a:prstClr val="black"/>
              </a:solidFill>
              <a:effectLst/>
              <a:uLnTx/>
              <a:uFillTx/>
              <a:latin typeface="Tenorite"/>
              <a:ea typeface="+mn-ea"/>
              <a:cs typeface="+mn-cs"/>
            </a:endParaRPr>
          </a:p>
          <a:p>
            <a:pPr>
              <a:lnSpc>
                <a:spcPct val="114000"/>
              </a:lnSpc>
              <a:defRPr/>
            </a:pPr>
            <a:endParaRPr kumimoji="0" lang="en-US"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14000"/>
              </a:lnSpc>
              <a:buClrTx/>
              <a:buSzTx/>
              <a:buFontTx/>
              <a:buNone/>
              <a:tabLst/>
              <a:defRPr/>
            </a:pPr>
            <a:endParaRPr lang="en-US" dirty="0">
              <a:solidFill>
                <a:prstClr val="black"/>
              </a:solidFill>
            </a:endParaRPr>
          </a:p>
          <a:p>
            <a:pPr marL="0" marR="0" lvl="0" indent="0" algn="l" defTabSz="914400" rtl="0" eaLnBrk="1" fontAlgn="auto" latinLnBrk="0" hangingPunct="1">
              <a:lnSpc>
                <a:spcPct val="114000"/>
              </a:lnSpc>
              <a:buClrTx/>
              <a:buSzTx/>
              <a:buFontTx/>
              <a:buNone/>
              <a:tabLst/>
              <a:defRPr/>
            </a:pPr>
            <a:r>
              <a:rPr kumimoji="0" lang="en-US" b="0" i="0" u="none" strike="noStrike" kern="1200" cap="none" spc="0" normalizeH="0" baseline="0" noProof="0" dirty="0">
                <a:ln>
                  <a:noFill/>
                </a:ln>
                <a:solidFill>
                  <a:prstClr val="black"/>
                </a:solidFill>
                <a:effectLst/>
                <a:uLnTx/>
                <a:uFillTx/>
                <a:ea typeface="+mn-ea"/>
                <a:cs typeface="+mn-cs"/>
              </a:rPr>
              <a:t>All other images: </a:t>
            </a:r>
            <a:r>
              <a:rPr kumimoji="0" lang="en-US" b="0" i="0" u="none" strike="noStrike" kern="1200" cap="none" spc="0" normalizeH="0" baseline="0" noProof="0" dirty="0">
                <a:ln>
                  <a:noFill/>
                </a:ln>
                <a:solidFill>
                  <a:prstClr val="black"/>
                </a:solidFill>
                <a:effectLst/>
                <a:uLnTx/>
                <a:uFillTx/>
                <a:ea typeface="+mn-ea"/>
                <a:cs typeface="+mn-cs"/>
                <a:hlinkClick r:id="rId7"/>
              </a:rPr>
              <a:t>www.Vecteezy.com</a:t>
            </a:r>
            <a:r>
              <a:rPr kumimoji="0" lang="en-US" b="0" i="0" u="none" strike="noStrike" kern="1200" cap="none" spc="0" normalizeH="0" baseline="0" noProof="0" dirty="0">
                <a:ln>
                  <a:noFill/>
                </a:ln>
                <a:solidFill>
                  <a:prstClr val="black"/>
                </a:solidFill>
                <a:effectLst/>
                <a:uLnTx/>
                <a:uFillTx/>
                <a:ea typeface="+mn-ea"/>
                <a:cs typeface="+mn-cs"/>
              </a:rPr>
              <a:t> </a:t>
            </a:r>
            <a:endParaRPr lang="en-US" sz="2000" dirty="0"/>
          </a:p>
        </p:txBody>
      </p:sp>
      <p:sp>
        <p:nvSpPr>
          <p:cNvPr id="3" name="TextBox 2">
            <a:extLst>
              <a:ext uri="{FF2B5EF4-FFF2-40B4-BE49-F238E27FC236}">
                <a16:creationId xmlns:a16="http://schemas.microsoft.com/office/drawing/2014/main" id="{664297A0-C31B-E8A8-6B7C-3AF0D209025B}"/>
              </a:ext>
            </a:extLst>
          </p:cNvPr>
          <p:cNvSpPr txBox="1"/>
          <p:nvPr/>
        </p:nvSpPr>
        <p:spPr>
          <a:xfrm>
            <a:off x="2854411" y="4891323"/>
            <a:ext cx="6294848" cy="784830"/>
          </a:xfrm>
          <a:prstGeom prst="rect">
            <a:avLst/>
          </a:prstGeom>
          <a:noFill/>
        </p:spPr>
        <p:txBody>
          <a:bodyPr wrap="square" rtlCol="0">
            <a:spAutoFit/>
          </a:bodyPr>
          <a:lstStyle/>
          <a:p>
            <a:endParaRPr lang="en-US" sz="900" dirty="0"/>
          </a:p>
          <a:p>
            <a:endParaRPr lang="en-US" sz="900" dirty="0"/>
          </a:p>
          <a:p>
            <a:endParaRPr lang="en-US" sz="900" dirty="0"/>
          </a:p>
          <a:p>
            <a:endParaRPr lang="en-US" sz="900" dirty="0"/>
          </a:p>
          <a:p>
            <a:endParaRPr lang="en-US" sz="900" dirty="0"/>
          </a:p>
        </p:txBody>
      </p:sp>
    </p:spTree>
    <p:extLst>
      <p:ext uri="{BB962C8B-B14F-4D97-AF65-F5344CB8AC3E}">
        <p14:creationId xmlns:p14="http://schemas.microsoft.com/office/powerpoint/2010/main" val="258083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8EDD1D1-E3F1-5DC4-5996-98E0A4BC5EE8}"/>
              </a:ext>
            </a:extLst>
          </p:cNvPr>
          <p:cNvSpPr txBox="1"/>
          <p:nvPr/>
        </p:nvSpPr>
        <p:spPr>
          <a:xfrm>
            <a:off x="3048000" y="3245889"/>
            <a:ext cx="6096000" cy="369332"/>
          </a:xfrm>
          <a:prstGeom prst="rect">
            <a:avLst/>
          </a:prstGeom>
          <a:noFill/>
        </p:spPr>
        <p:txBody>
          <a:bodyPr wrap="square">
            <a:spAutoFit/>
          </a:bodyPr>
          <a:lstStyle/>
          <a:p>
            <a:endParaRPr lang="en-GB" dirty="0">
              <a:latin typeface="Abadi" panose="020B0604020104020204" pitchFamily="34" charset="0"/>
            </a:endParaRPr>
          </a:p>
        </p:txBody>
      </p:sp>
      <p:sp>
        <p:nvSpPr>
          <p:cNvPr id="5" name="Text Placeholder 2">
            <a:extLst>
              <a:ext uri="{FF2B5EF4-FFF2-40B4-BE49-F238E27FC236}">
                <a16:creationId xmlns:a16="http://schemas.microsoft.com/office/drawing/2014/main" id="{3D5DA60E-092F-4C9F-8667-3DC408BC3929}"/>
              </a:ext>
            </a:extLst>
          </p:cNvPr>
          <p:cNvSpPr txBox="1">
            <a:spLocks/>
          </p:cNvSpPr>
          <p:nvPr/>
        </p:nvSpPr>
        <p:spPr>
          <a:xfrm>
            <a:off x="415599" y="895073"/>
            <a:ext cx="11360801" cy="5440296"/>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4000"/>
              </a:lnSpc>
            </a:pPr>
            <a:endParaRPr lang="en-GB" sz="1600" b="1" dirty="0"/>
          </a:p>
          <a:p>
            <a:pPr algn="l">
              <a:lnSpc>
                <a:spcPct val="114000"/>
              </a:lnSpc>
            </a:pPr>
            <a:r>
              <a:rPr lang="en-GB" sz="1600" b="1" dirty="0"/>
              <a:t>Slide 20: </a:t>
            </a:r>
            <a:r>
              <a:rPr lang="en-GB" sz="1600" dirty="0"/>
              <a:t>Youtube ‘</a:t>
            </a:r>
            <a:r>
              <a:rPr lang="en-GB" sz="1600" dirty="0" err="1"/>
              <a:t>Mool</a:t>
            </a:r>
            <a:r>
              <a:rPr lang="en-GB" sz="1600" dirty="0"/>
              <a:t> Mantra Ik Onkar’</a:t>
            </a:r>
          </a:p>
          <a:p>
            <a:pPr algn="l">
              <a:lnSpc>
                <a:spcPct val="114000"/>
              </a:lnSpc>
            </a:pPr>
            <a:r>
              <a:rPr lang="en-GB" sz="1600" dirty="0">
                <a:hlinkClick r:id="rId3"/>
              </a:rPr>
              <a:t>https://m.youtube.com/watch?v=WKnOqJaUc5Y</a:t>
            </a:r>
            <a:endParaRPr lang="en-GB" sz="1600" dirty="0"/>
          </a:p>
          <a:p>
            <a:pPr algn="l">
              <a:lnSpc>
                <a:spcPct val="114000"/>
              </a:lnSpc>
            </a:pPr>
            <a:endParaRPr lang="en-GB" sz="1600" dirty="0"/>
          </a:p>
          <a:p>
            <a:pPr algn="l">
              <a:lnSpc>
                <a:spcPct val="114000"/>
              </a:lnSpc>
            </a:pPr>
            <a:endParaRPr lang="en-GB" sz="1600" dirty="0"/>
          </a:p>
        </p:txBody>
      </p:sp>
      <p:sp>
        <p:nvSpPr>
          <p:cNvPr id="6" name="Title 1">
            <a:extLst>
              <a:ext uri="{FF2B5EF4-FFF2-40B4-BE49-F238E27FC236}">
                <a16:creationId xmlns:a16="http://schemas.microsoft.com/office/drawing/2014/main" id="{23603E9A-A261-470A-923E-8663136CEA5F}"/>
              </a:ext>
            </a:extLst>
          </p:cNvPr>
          <p:cNvSpPr txBox="1">
            <a:spLocks/>
          </p:cNvSpPr>
          <p:nvPr/>
        </p:nvSpPr>
        <p:spPr>
          <a:xfrm>
            <a:off x="384557" y="0"/>
            <a:ext cx="11360800" cy="763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a:latin typeface="Tenorite" panose="00000500000000000000" pitchFamily="2" charset="0"/>
              </a:rPr>
              <a:t>Notes for teachers</a:t>
            </a:r>
          </a:p>
        </p:txBody>
      </p:sp>
    </p:spTree>
    <p:extLst>
      <p:ext uri="{BB962C8B-B14F-4D97-AF65-F5344CB8AC3E}">
        <p14:creationId xmlns:p14="http://schemas.microsoft.com/office/powerpoint/2010/main" val="101301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D736C2F5-EF49-2CC5-0B3A-F3A9FA4CFDDF}"/>
              </a:ext>
            </a:extLst>
          </p:cNvPr>
          <p:cNvSpPr txBox="1"/>
          <p:nvPr/>
        </p:nvSpPr>
        <p:spPr>
          <a:xfrm>
            <a:off x="839365" y="1859340"/>
            <a:ext cx="4915977" cy="1569660"/>
          </a:xfrm>
          <a:prstGeom prst="rect">
            <a:avLst/>
          </a:prstGeom>
          <a:noFill/>
        </p:spPr>
        <p:txBody>
          <a:bodyPr wrap="square">
            <a:spAutoFit/>
          </a:bodyPr>
          <a:lstStyle/>
          <a:p>
            <a:pPr algn="ctr"/>
            <a:r>
              <a:rPr lang="en-GB" sz="2400" dirty="0">
                <a:solidFill>
                  <a:schemeClr val="dk1"/>
                </a:solidFill>
                <a:latin typeface="Tenorite" panose="00000500000000000000" pitchFamily="2" charset="0"/>
              </a:rPr>
              <a:t>Unit: CL2.4</a:t>
            </a:r>
          </a:p>
          <a:p>
            <a:pPr algn="ctr"/>
            <a:r>
              <a:rPr lang="en-GB" sz="2400" dirty="0">
                <a:solidFill>
                  <a:schemeClr val="dk1"/>
                </a:solidFill>
                <a:latin typeface="Tenorite" panose="00000500000000000000" pitchFamily="2" charset="0"/>
              </a:rPr>
              <a:t>How do the lives of the Gurus inspire Sikh believers?</a:t>
            </a:r>
          </a:p>
          <a:p>
            <a:pPr algn="ctr"/>
            <a:r>
              <a:rPr lang="en-GB" sz="2400" dirty="0">
                <a:solidFill>
                  <a:schemeClr val="dk1"/>
                </a:solidFill>
                <a:latin typeface="Tenorite" panose="00000500000000000000" pitchFamily="2" charset="0"/>
              </a:rPr>
              <a:t>Presentation 4</a:t>
            </a:r>
          </a:p>
        </p:txBody>
      </p:sp>
      <p:sp>
        <p:nvSpPr>
          <p:cNvPr id="2" name="Google Shape;55;p13">
            <a:extLst>
              <a:ext uri="{FF2B5EF4-FFF2-40B4-BE49-F238E27FC236}">
                <a16:creationId xmlns:a16="http://schemas.microsoft.com/office/drawing/2014/main" id="{6C89E2CC-529D-B625-FCAE-FCB3BC28E1BB}"/>
              </a:ext>
            </a:extLst>
          </p:cNvPr>
          <p:cNvSpPr txBox="1">
            <a:spLocks/>
          </p:cNvSpPr>
          <p:nvPr/>
        </p:nvSpPr>
        <p:spPr>
          <a:xfrm>
            <a:off x="1" y="188623"/>
            <a:ext cx="12191999" cy="1070164"/>
          </a:xfrm>
          <a:prstGeom prst="rect">
            <a:avLst/>
          </a:prstGeom>
        </p:spPr>
        <p:txBody>
          <a:bodyPr spcFirstLastPara="1" vert="horz" wrap="square" lIns="91425" tIns="91425" rIns="91425" bIns="9142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a:latin typeface="+mn-lt"/>
                <a:ea typeface="Times New Roman" panose="02020603050405020304" pitchFamily="18" charset="0"/>
              </a:rPr>
              <a:t>What do Sikhs believe about God?</a:t>
            </a:r>
          </a:p>
        </p:txBody>
      </p:sp>
      <p:pic>
        <p:nvPicPr>
          <p:cNvPr id="12" name="Picture 11">
            <a:extLst>
              <a:ext uri="{FF2B5EF4-FFF2-40B4-BE49-F238E27FC236}">
                <a16:creationId xmlns:a16="http://schemas.microsoft.com/office/drawing/2014/main" id="{9BDBDF99-B945-F0D6-B2A8-43B2E1FF1D0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14703" y="3559942"/>
            <a:ext cx="1765300" cy="1765300"/>
          </a:xfrm>
          <a:prstGeom prst="rect">
            <a:avLst/>
          </a:prstGeom>
        </p:spPr>
      </p:pic>
      <p:pic>
        <p:nvPicPr>
          <p:cNvPr id="4" name="Picture 3">
            <a:extLst>
              <a:ext uri="{FF2B5EF4-FFF2-40B4-BE49-F238E27FC236}">
                <a16:creationId xmlns:a16="http://schemas.microsoft.com/office/drawing/2014/main" id="{F26F25B0-BA69-5B53-9DBB-AA5B38894A52}"/>
              </a:ext>
            </a:extLst>
          </p:cNvPr>
          <p:cNvPicPr>
            <a:picLocks noChangeAspect="1"/>
          </p:cNvPicPr>
          <p:nvPr/>
        </p:nvPicPr>
        <p:blipFill>
          <a:blip r:embed="rId4" cstate="email">
            <a:extLst>
              <a:ext uri="{28A0092B-C50C-407E-A947-70E740481C1C}">
                <a14:useLocalDpi xmlns:a14="http://schemas.microsoft.com/office/drawing/2010/main"/>
              </a:ext>
              <a:ext uri="{837473B0-CC2E-450A-ABE3-18F120FF3D39}">
                <a1611:picAttrSrcUrl xmlns:a1611="http://schemas.microsoft.com/office/drawing/2016/11/main" r:id="rId5"/>
              </a:ext>
            </a:extLst>
          </a:blip>
          <a:stretch>
            <a:fillRect/>
          </a:stretch>
        </p:blipFill>
        <p:spPr>
          <a:xfrm>
            <a:off x="7813287" y="1872787"/>
            <a:ext cx="2873815" cy="3597539"/>
          </a:xfrm>
          <a:prstGeom prst="roundRect">
            <a:avLst>
              <a:gd name="adj" fmla="val 8594"/>
            </a:avLst>
          </a:prstGeom>
          <a:solidFill>
            <a:srgbClr val="FFFFFF">
              <a:shade val="85000"/>
            </a:srgbClr>
          </a:solidFill>
          <a:ln>
            <a:noFill/>
          </a:ln>
          <a:effectLst>
            <a:reflection blurRad="12700" stA="0" endPos="28000" dist="5000" dir="5400000" sy="-100000" algn="bl" rotWithShape="0"/>
          </a:effectLst>
        </p:spPr>
      </p:pic>
    </p:spTree>
    <p:extLst>
      <p:ext uri="{BB962C8B-B14F-4D97-AF65-F5344CB8AC3E}">
        <p14:creationId xmlns:p14="http://schemas.microsoft.com/office/powerpoint/2010/main" val="75292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A6397-A3CE-AD32-5A4F-42FF44B9440C}"/>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AB9C8323-251F-8445-0892-E74C0E2726DD}"/>
              </a:ext>
            </a:extLst>
          </p:cNvPr>
          <p:cNvSpPr txBox="1"/>
          <p:nvPr/>
        </p:nvSpPr>
        <p:spPr>
          <a:xfrm>
            <a:off x="3913240" y="985378"/>
            <a:ext cx="7787148" cy="2600135"/>
          </a:xfrm>
          <a:prstGeom prst="rect">
            <a:avLst/>
          </a:prstGeom>
          <a:noFill/>
        </p:spPr>
        <p:txBody>
          <a:bodyPr wrap="square">
            <a:spAutoFit/>
          </a:bodyPr>
          <a:lstStyle/>
          <a:p>
            <a:pPr>
              <a:lnSpc>
                <a:spcPct val="114000"/>
              </a:lnSpc>
            </a:pPr>
            <a:r>
              <a:rPr lang="en-GB" sz="2400" b="1" kern="0" dirty="0">
                <a:effectLst/>
                <a:latin typeface="Tenorite" panose="00000500000000000000" pitchFamily="2" charset="0"/>
                <a:ea typeface="Calibri" panose="020F0502020204030204" pitchFamily="34" charset="0"/>
                <a:cs typeface="Times New Roman" panose="02020603050405020304" pitchFamily="18" charset="0"/>
              </a:rPr>
              <a:t>Key Stage 2</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4000"/>
              </a:lnSpc>
            </a:pPr>
            <a:r>
              <a:rPr lang="en-GB" sz="2000" kern="0" dirty="0">
                <a:effectLst/>
                <a:latin typeface="Tenorite" panose="00000500000000000000" pitchFamily="2" charset="0"/>
                <a:ea typeface="Calibri" panose="020F0502020204030204" pitchFamily="34" charset="0"/>
                <a:cs typeface="Calibri" panose="020F0502020204030204" pitchFamily="34" charset="0"/>
              </a:rPr>
              <a:t>Through exploring what is meant by a </a:t>
            </a:r>
            <a:r>
              <a:rPr lang="en-GB" sz="2000" b="1" kern="0" dirty="0">
                <a:effectLst/>
                <a:latin typeface="Tenorite" panose="00000500000000000000" pitchFamily="2" charset="0"/>
                <a:ea typeface="Calibri" panose="020F0502020204030204" pitchFamily="34" charset="0"/>
                <a:cs typeface="Calibri" panose="020F0502020204030204" pitchFamily="34" charset="0"/>
              </a:rPr>
              <a:t>Personal Journey</a:t>
            </a:r>
            <a:r>
              <a:rPr lang="en-GB" sz="2000" kern="0" dirty="0">
                <a:effectLst/>
                <a:latin typeface="Tenorite" panose="00000500000000000000" pitchFamily="2" charset="0"/>
                <a:ea typeface="Calibri" panose="020F0502020204030204" pitchFamily="34" charset="0"/>
                <a:cs typeface="Calibri" panose="020F0502020204030204" pitchFamily="34" charset="0"/>
              </a:rPr>
              <a:t>, pupils will learn that:</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4000"/>
              </a:lnSpc>
              <a:buFont typeface="Symbol" panose="05050102010706020507" pitchFamily="18" charset="2"/>
              <a:buChar char=""/>
            </a:pPr>
            <a:r>
              <a:rPr lang="en-GB" sz="2000" kern="0" dirty="0">
                <a:effectLst/>
                <a:latin typeface="Tenorite" panose="00000500000000000000" pitchFamily="2" charset="0"/>
                <a:ea typeface="Calibri" panose="020F0502020204030204" pitchFamily="34" charset="0"/>
                <a:cs typeface="Calibri" panose="020F0502020204030204" pitchFamily="34" charset="0"/>
              </a:rPr>
              <a:t>Some people have amazing, puzzling or mysterious experiences that they may explain as an encounter with a power above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4000"/>
              </a:lnSpc>
              <a:buFont typeface="Symbol" panose="05050102010706020507" pitchFamily="18" charset="2"/>
              <a:buChar char=""/>
            </a:pPr>
            <a:r>
              <a:rPr lang="en-GB" sz="2000" kern="0" dirty="0">
                <a:effectLst/>
                <a:latin typeface="Tenorite" panose="00000500000000000000" pitchFamily="2" charset="0"/>
                <a:ea typeface="Calibri" panose="020F0502020204030204" pitchFamily="34" charset="0"/>
                <a:cs typeface="Calibri" panose="020F0502020204030204" pitchFamily="34" charset="0"/>
              </a:rPr>
              <a:t>They may see these as beyond or within the material world and may claim they have given new insights into life.</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B4CAACF9-59E4-860E-2B85-E69242567DE3}"/>
              </a:ext>
            </a:extLst>
          </p:cNvPr>
          <p:cNvSpPr txBox="1"/>
          <p:nvPr/>
        </p:nvSpPr>
        <p:spPr>
          <a:xfrm>
            <a:off x="3913240" y="4128144"/>
            <a:ext cx="7787148" cy="1822294"/>
          </a:xfrm>
          <a:prstGeom prst="rect">
            <a:avLst/>
          </a:prstGeom>
          <a:solidFill>
            <a:srgbClr val="C1E1C6"/>
          </a:solidFill>
        </p:spPr>
        <p:txBody>
          <a:bodyPr wrap="square">
            <a:spAutoFit/>
          </a:bodyPr>
          <a:lstStyle/>
          <a:p>
            <a:pPr>
              <a:lnSpc>
                <a:spcPct val="114000"/>
              </a:lnSpc>
            </a:pPr>
            <a:r>
              <a:rPr lang="en-GB" sz="2000" b="1" kern="0" dirty="0">
                <a:effectLst/>
                <a:latin typeface="Tenorite" panose="00000500000000000000" pitchFamily="2" charset="0"/>
                <a:ea typeface="Calibri" panose="020F0502020204030204" pitchFamily="34" charset="0"/>
                <a:cs typeface="Times New Roman" panose="02020603050405020304" pitchFamily="18" charset="0"/>
              </a:rPr>
              <a:t>How this presentation links to the pathway:</a:t>
            </a:r>
            <a:endParaRPr lang="en-GB" sz="2000" kern="0" dirty="0">
              <a:latin typeface="Tenorite" panose="00000500000000000000" pitchFamily="2" charset="0"/>
              <a:ea typeface="Calibri" panose="020F0502020204030204" pitchFamily="34" charset="0"/>
              <a:cs typeface="Times New Roman" panose="02020603050405020304" pitchFamily="18" charset="0"/>
            </a:endParaRPr>
          </a:p>
          <a:p>
            <a:pPr>
              <a:lnSpc>
                <a:spcPct val="114000"/>
              </a:lnSpc>
            </a:pPr>
            <a:r>
              <a:rPr lang="en-GB" sz="2000" dirty="0"/>
              <a:t>You will be introduced to the </a:t>
            </a:r>
            <a:r>
              <a:rPr lang="en-GB" sz="2000" dirty="0" err="1"/>
              <a:t>Mool</a:t>
            </a:r>
            <a:r>
              <a:rPr lang="en-GB" sz="2000" dirty="0"/>
              <a:t> Mantar, which is the opening section of the Guru Granth Sahib. You will learn about the teachings it contains about God, following Guru Nanak’s </a:t>
            </a:r>
            <a:r>
              <a:rPr lang="en-GB" sz="2000"/>
              <a:t>mysterious experiences. </a:t>
            </a:r>
            <a:r>
              <a:rPr lang="en-GB" kern="0">
                <a:latin typeface="Tenorite" panose="00000500000000000000" pitchFamily="2" charset="0"/>
                <a:ea typeface="Calibri" panose="020F0502020204030204" pitchFamily="34" charset="0"/>
                <a:cs typeface="Times New Roman" panose="02020603050405020304" pitchFamily="18" charset="0"/>
              </a:rPr>
              <a:t> </a:t>
            </a:r>
            <a:endParaRPr lang="en-GB" kern="100" dirty="0">
              <a:effectLst/>
              <a:latin typeface="Tenorite" panose="00000500000000000000" pitchFamily="2" charset="0"/>
              <a:ea typeface="Aptos" panose="020B0004020202020204" pitchFamily="34" charset="0"/>
              <a:cs typeface="Times New Roman" panose="02020603050405020304" pitchFamily="18" charset="0"/>
            </a:endParaRPr>
          </a:p>
        </p:txBody>
      </p:sp>
      <p:pic>
        <p:nvPicPr>
          <p:cNvPr id="2" name="Picture 1" descr="A green sign with black text&#10;&#10;Description automatically generated">
            <a:extLst>
              <a:ext uri="{FF2B5EF4-FFF2-40B4-BE49-F238E27FC236}">
                <a16:creationId xmlns:a16="http://schemas.microsoft.com/office/drawing/2014/main" id="{5C8C59E5-D91A-D328-665B-AD83CA9564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612" y="506407"/>
            <a:ext cx="3276553" cy="3276553"/>
          </a:xfrm>
          <a:prstGeom prst="rect">
            <a:avLst/>
          </a:prstGeom>
        </p:spPr>
      </p:pic>
      <p:sp>
        <p:nvSpPr>
          <p:cNvPr id="3" name="TextBox 2">
            <a:extLst>
              <a:ext uri="{FF2B5EF4-FFF2-40B4-BE49-F238E27FC236}">
                <a16:creationId xmlns:a16="http://schemas.microsoft.com/office/drawing/2014/main" id="{5117BB77-E94E-FD0C-D022-704BE1E47CDC}"/>
              </a:ext>
            </a:extLst>
          </p:cNvPr>
          <p:cNvSpPr txBox="1"/>
          <p:nvPr/>
        </p:nvSpPr>
        <p:spPr>
          <a:xfrm>
            <a:off x="3913240" y="359229"/>
            <a:ext cx="6498772" cy="461665"/>
          </a:xfrm>
          <a:prstGeom prst="rect">
            <a:avLst/>
          </a:prstGeom>
          <a:noFill/>
        </p:spPr>
        <p:txBody>
          <a:bodyPr wrap="square" rtlCol="0">
            <a:spAutoFit/>
          </a:bodyPr>
          <a:lstStyle/>
          <a:p>
            <a:r>
              <a:rPr lang="en-GB" sz="2400" b="1" dirty="0"/>
              <a:t>Pathway 4: Personal Journey</a:t>
            </a:r>
          </a:p>
        </p:txBody>
      </p:sp>
    </p:spTree>
    <p:extLst>
      <p:ext uri="{BB962C8B-B14F-4D97-AF65-F5344CB8AC3E}">
        <p14:creationId xmlns:p14="http://schemas.microsoft.com/office/powerpoint/2010/main" val="164694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0" y="-2526"/>
            <a:ext cx="12192000" cy="1325563"/>
          </a:xfrm>
        </p:spPr>
        <p:txBody>
          <a:bodyPr>
            <a:normAutofit/>
          </a:bodyPr>
          <a:lstStyle/>
          <a:p>
            <a:pPr algn="ctr"/>
            <a:r>
              <a:rPr lang="en-GB" sz="4000" b="1" dirty="0"/>
              <a:t>Learning objectives</a:t>
            </a:r>
          </a:p>
        </p:txBody>
      </p:sp>
      <p:sp>
        <p:nvSpPr>
          <p:cNvPr id="6" name="Rectangle: Rounded Corners 5">
            <a:extLst>
              <a:ext uri="{FF2B5EF4-FFF2-40B4-BE49-F238E27FC236}">
                <a16:creationId xmlns:a16="http://schemas.microsoft.com/office/drawing/2014/main" id="{159F5584-5621-96F1-1AE4-6455BD0A0436}"/>
              </a:ext>
            </a:extLst>
          </p:cNvPr>
          <p:cNvSpPr/>
          <p:nvPr/>
        </p:nvSpPr>
        <p:spPr>
          <a:xfrm>
            <a:off x="445464" y="3640327"/>
            <a:ext cx="11373132" cy="1913682"/>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b="1" dirty="0"/>
          </a:p>
        </p:txBody>
      </p:sp>
      <p:sp>
        <p:nvSpPr>
          <p:cNvPr id="8" name="TextBox 7">
            <a:extLst>
              <a:ext uri="{FF2B5EF4-FFF2-40B4-BE49-F238E27FC236}">
                <a16:creationId xmlns:a16="http://schemas.microsoft.com/office/drawing/2014/main" id="{2ACA67BC-0901-FEF9-A4C0-D6BD1FAA3DEC}"/>
              </a:ext>
            </a:extLst>
          </p:cNvPr>
          <p:cNvSpPr txBox="1"/>
          <p:nvPr/>
        </p:nvSpPr>
        <p:spPr>
          <a:xfrm>
            <a:off x="373402" y="4185721"/>
            <a:ext cx="11445194" cy="704552"/>
          </a:xfrm>
          <a:prstGeom prst="rect">
            <a:avLst/>
          </a:prstGeom>
          <a:noFill/>
        </p:spPr>
        <p:txBody>
          <a:bodyPr wrap="square" rtlCol="0">
            <a:spAutoFit/>
          </a:bodyPr>
          <a:lstStyle/>
          <a:p>
            <a:pPr algn="ctr" fontAlgn="base" hangingPunct="0">
              <a:lnSpc>
                <a:spcPct val="114000"/>
              </a:lnSpc>
            </a:pPr>
            <a:r>
              <a:rPr lang="en-GB" sz="3600" b="1" dirty="0">
                <a:ea typeface="Times New Roman" panose="02020603050405020304" pitchFamily="18" charset="0"/>
                <a:cs typeface="Arial" panose="020B0604020202020204" pitchFamily="34" charset="0"/>
              </a:rPr>
              <a:t>Respond thoughtfully to a religious text</a:t>
            </a:r>
          </a:p>
        </p:txBody>
      </p:sp>
      <p:grpSp>
        <p:nvGrpSpPr>
          <p:cNvPr id="3" name="Group 2">
            <a:extLst>
              <a:ext uri="{FF2B5EF4-FFF2-40B4-BE49-F238E27FC236}">
                <a16:creationId xmlns:a16="http://schemas.microsoft.com/office/drawing/2014/main" id="{881E6AB5-41DB-01D9-7617-B4964FBB2C78}"/>
              </a:ext>
            </a:extLst>
          </p:cNvPr>
          <p:cNvGrpSpPr/>
          <p:nvPr/>
        </p:nvGrpSpPr>
        <p:grpSpPr>
          <a:xfrm>
            <a:off x="373402" y="1437871"/>
            <a:ext cx="11445194" cy="1913682"/>
            <a:chOff x="225552" y="1437871"/>
            <a:chExt cx="11740896" cy="1913682"/>
          </a:xfrm>
        </p:grpSpPr>
        <p:sp>
          <p:nvSpPr>
            <p:cNvPr id="4" name="Rectangle: Rounded Corners 3">
              <a:extLst>
                <a:ext uri="{FF2B5EF4-FFF2-40B4-BE49-F238E27FC236}">
                  <a16:creationId xmlns:a16="http://schemas.microsoft.com/office/drawing/2014/main" id="{2E09E138-5FA6-E478-D025-D79B6A127F75}"/>
                </a:ext>
              </a:extLst>
            </p:cNvPr>
            <p:cNvSpPr/>
            <p:nvPr/>
          </p:nvSpPr>
          <p:spPr>
            <a:xfrm>
              <a:off x="225552" y="1437871"/>
              <a:ext cx="11740896" cy="1913682"/>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b="1" dirty="0"/>
            </a:p>
          </p:txBody>
        </p:sp>
        <p:sp>
          <p:nvSpPr>
            <p:cNvPr id="9" name="Google Shape;55;p13">
              <a:extLst>
                <a:ext uri="{FF2B5EF4-FFF2-40B4-BE49-F238E27FC236}">
                  <a16:creationId xmlns:a16="http://schemas.microsoft.com/office/drawing/2014/main" id="{8E2B326A-6B7B-BD4A-E140-E2A551CF0482}"/>
                </a:ext>
              </a:extLst>
            </p:cNvPr>
            <p:cNvSpPr txBox="1">
              <a:spLocks/>
            </p:cNvSpPr>
            <p:nvPr/>
          </p:nvSpPr>
          <p:spPr>
            <a:xfrm>
              <a:off x="299476" y="2231456"/>
              <a:ext cx="11593045" cy="500452"/>
            </a:xfrm>
            <a:prstGeom prst="rect">
              <a:avLst/>
            </a:prstGeom>
          </p:spPr>
          <p:txBody>
            <a:bodyPr spcFirstLastPara="1" vert="horz" wrap="square" lIns="91425" tIns="91425" rIns="91425" bIns="91425" rtlCol="0" anchor="b"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3600" b="1" dirty="0">
                  <a:effectLst/>
                  <a:ea typeface="Times New Roman" panose="02020603050405020304" pitchFamily="18" charset="0"/>
                  <a:cs typeface="Calibri" panose="020F0502020204030204" pitchFamily="34" charset="0"/>
                </a:rPr>
                <a:t>Express ideas about Sikh beliefs</a:t>
              </a:r>
              <a:endParaRPr lang="en-GB" sz="3600" b="1" dirty="0">
                <a:effectLst/>
                <a:ea typeface="Times New Roman" panose="02020603050405020304" pitchFamily="18" charset="0"/>
              </a:endParaRPr>
            </a:p>
          </p:txBody>
        </p:sp>
      </p:grpSp>
      <p:pic>
        <p:nvPicPr>
          <p:cNvPr id="5" name="Picture 4">
            <a:extLst>
              <a:ext uri="{FF2B5EF4-FFF2-40B4-BE49-F238E27FC236}">
                <a16:creationId xmlns:a16="http://schemas.microsoft.com/office/drawing/2014/main" id="{9B127CB7-3E8A-F00B-1338-D2CCAF6F641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3402" y="5635671"/>
            <a:ext cx="1047625" cy="1047625"/>
          </a:xfrm>
          <a:prstGeom prst="rect">
            <a:avLst/>
          </a:prstGeom>
        </p:spPr>
      </p:pic>
    </p:spTree>
    <p:extLst>
      <p:ext uri="{BB962C8B-B14F-4D97-AF65-F5344CB8AC3E}">
        <p14:creationId xmlns:p14="http://schemas.microsoft.com/office/powerpoint/2010/main" val="20061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0" y="1"/>
            <a:ext cx="12192000" cy="1225296"/>
          </a:xfrm>
        </p:spPr>
        <p:txBody>
          <a:bodyPr>
            <a:normAutofit/>
          </a:bodyPr>
          <a:lstStyle/>
          <a:p>
            <a:pPr algn="ctr"/>
            <a:r>
              <a:rPr lang="en-GB" sz="4000" b="1" dirty="0"/>
              <a:t>Key Words</a:t>
            </a:r>
          </a:p>
        </p:txBody>
      </p:sp>
      <p:sp>
        <p:nvSpPr>
          <p:cNvPr id="11" name="TextBox 10">
            <a:extLst>
              <a:ext uri="{FF2B5EF4-FFF2-40B4-BE49-F238E27FC236}">
                <a16:creationId xmlns:a16="http://schemas.microsoft.com/office/drawing/2014/main" id="{51CE297E-6DA6-5FD3-F562-209D9A08FCCD}"/>
              </a:ext>
            </a:extLst>
          </p:cNvPr>
          <p:cNvSpPr txBox="1"/>
          <p:nvPr/>
        </p:nvSpPr>
        <p:spPr>
          <a:xfrm>
            <a:off x="1443990" y="1702231"/>
            <a:ext cx="246430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black"/>
              </a:solidFill>
              <a:effectLst/>
              <a:uLnTx/>
              <a:uFillTx/>
              <a:latin typeface="Tenorite"/>
              <a:ea typeface="+mn-ea"/>
              <a:cs typeface="+mn-cs"/>
            </a:endParaRPr>
          </a:p>
        </p:txBody>
      </p:sp>
      <p:sp>
        <p:nvSpPr>
          <p:cNvPr id="12" name="TextBox 11">
            <a:extLst>
              <a:ext uri="{FF2B5EF4-FFF2-40B4-BE49-F238E27FC236}">
                <a16:creationId xmlns:a16="http://schemas.microsoft.com/office/drawing/2014/main" id="{5848DE32-0E79-3FF8-5CF8-57C9FF9F1210}"/>
              </a:ext>
            </a:extLst>
          </p:cNvPr>
          <p:cNvSpPr txBox="1"/>
          <p:nvPr/>
        </p:nvSpPr>
        <p:spPr>
          <a:xfrm>
            <a:off x="5126228" y="1500654"/>
            <a:ext cx="6409944" cy="500458"/>
          </a:xfrm>
          <a:prstGeom prst="rect">
            <a:avLst/>
          </a:prstGeom>
          <a:noFill/>
        </p:spPr>
        <p:txBody>
          <a:bodyPr wrap="square" rtlCol="0">
            <a:spAutoFit/>
          </a:bodyPr>
          <a:lstStyle/>
          <a:p>
            <a:pPr marL="0" marR="0" lvl="0" indent="0" algn="ctr" defTabSz="914400" rtl="0" eaLnBrk="1" fontAlgn="auto" latinLnBrk="0" hangingPunct="1">
              <a:lnSpc>
                <a:spcPct val="114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Tenorite"/>
              <a:ea typeface="+mn-ea"/>
              <a:cs typeface="+mn-cs"/>
            </a:endParaRPr>
          </a:p>
        </p:txBody>
      </p:sp>
      <p:grpSp>
        <p:nvGrpSpPr>
          <p:cNvPr id="4" name="Group 3">
            <a:extLst>
              <a:ext uri="{FF2B5EF4-FFF2-40B4-BE49-F238E27FC236}">
                <a16:creationId xmlns:a16="http://schemas.microsoft.com/office/drawing/2014/main" id="{A8CFDEE0-948E-7F89-BA0A-700FA5783F44}"/>
              </a:ext>
            </a:extLst>
          </p:cNvPr>
          <p:cNvGrpSpPr/>
          <p:nvPr/>
        </p:nvGrpSpPr>
        <p:grpSpPr>
          <a:xfrm>
            <a:off x="605917" y="1225297"/>
            <a:ext cx="4040632" cy="1472186"/>
            <a:chOff x="605917" y="1225297"/>
            <a:chExt cx="4040632" cy="1472186"/>
          </a:xfrm>
        </p:grpSpPr>
        <p:sp>
          <p:nvSpPr>
            <p:cNvPr id="3" name="Rectangle: Rounded Corners 2">
              <a:extLst>
                <a:ext uri="{FF2B5EF4-FFF2-40B4-BE49-F238E27FC236}">
                  <a16:creationId xmlns:a16="http://schemas.microsoft.com/office/drawing/2014/main" id="{B858DE07-E377-AA0A-3BBF-7B0E91DF287D}"/>
                </a:ext>
              </a:extLst>
            </p:cNvPr>
            <p:cNvSpPr/>
            <p:nvPr/>
          </p:nvSpPr>
          <p:spPr>
            <a:xfrm>
              <a:off x="605917" y="1225297"/>
              <a:ext cx="4040632"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ECF9E7"/>
                </a:solidFill>
                <a:effectLst/>
                <a:uLnTx/>
                <a:uFillTx/>
                <a:latin typeface="Tenorite"/>
                <a:ea typeface="+mn-ea"/>
                <a:cs typeface="+mn-cs"/>
              </a:endParaRPr>
            </a:p>
          </p:txBody>
        </p:sp>
        <p:sp>
          <p:nvSpPr>
            <p:cNvPr id="14" name="TextBox 13">
              <a:extLst>
                <a:ext uri="{FF2B5EF4-FFF2-40B4-BE49-F238E27FC236}">
                  <a16:creationId xmlns:a16="http://schemas.microsoft.com/office/drawing/2014/main" id="{BA4D4038-2F01-8866-B54A-31310451D9B2}"/>
                </a:ext>
              </a:extLst>
            </p:cNvPr>
            <p:cNvSpPr txBox="1"/>
            <p:nvPr/>
          </p:nvSpPr>
          <p:spPr>
            <a:xfrm>
              <a:off x="921851" y="1361224"/>
              <a:ext cx="350858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black"/>
                  </a:solidFill>
                  <a:effectLst/>
                  <a:uLnTx/>
                  <a:uFillTx/>
                  <a:latin typeface="Tenorite"/>
                  <a:ea typeface="+mn-ea"/>
                  <a:cs typeface="+mn-cs"/>
                </a:rPr>
                <a:t>Guru Granth Sahib</a:t>
              </a:r>
            </a:p>
          </p:txBody>
        </p:sp>
      </p:grpSp>
      <p:grpSp>
        <p:nvGrpSpPr>
          <p:cNvPr id="9" name="Group 8">
            <a:extLst>
              <a:ext uri="{FF2B5EF4-FFF2-40B4-BE49-F238E27FC236}">
                <a16:creationId xmlns:a16="http://schemas.microsoft.com/office/drawing/2014/main" id="{6A4DD92B-3E11-9254-0E19-5EA48A1C3AF6}"/>
              </a:ext>
            </a:extLst>
          </p:cNvPr>
          <p:cNvGrpSpPr/>
          <p:nvPr/>
        </p:nvGrpSpPr>
        <p:grpSpPr>
          <a:xfrm>
            <a:off x="5126228" y="1225297"/>
            <a:ext cx="6409944" cy="1472186"/>
            <a:chOff x="5126228" y="1225297"/>
            <a:chExt cx="6409944" cy="1472186"/>
          </a:xfrm>
        </p:grpSpPr>
        <p:sp>
          <p:nvSpPr>
            <p:cNvPr id="8" name="Rectangle: Rounded Corners 7">
              <a:extLst>
                <a:ext uri="{FF2B5EF4-FFF2-40B4-BE49-F238E27FC236}">
                  <a16:creationId xmlns:a16="http://schemas.microsoft.com/office/drawing/2014/main" id="{DBEE36DB-B1D3-32A2-8340-CDF265F871F9}"/>
                </a:ext>
              </a:extLst>
            </p:cNvPr>
            <p:cNvSpPr/>
            <p:nvPr/>
          </p:nvSpPr>
          <p:spPr>
            <a:xfrm>
              <a:off x="5126228" y="1225297"/>
              <a:ext cx="6409944"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ECF9E7"/>
                </a:solidFill>
                <a:effectLst/>
                <a:uLnTx/>
                <a:uFillTx/>
                <a:latin typeface="Tenorite"/>
                <a:ea typeface="+mn-ea"/>
                <a:cs typeface="+mn-cs"/>
              </a:endParaRPr>
            </a:p>
          </p:txBody>
        </p:sp>
        <p:sp>
          <p:nvSpPr>
            <p:cNvPr id="15" name="TextBox 14">
              <a:extLst>
                <a:ext uri="{FF2B5EF4-FFF2-40B4-BE49-F238E27FC236}">
                  <a16:creationId xmlns:a16="http://schemas.microsoft.com/office/drawing/2014/main" id="{BE71E90B-9D97-0022-F632-B924BC9057CC}"/>
                </a:ext>
              </a:extLst>
            </p:cNvPr>
            <p:cNvSpPr txBox="1"/>
            <p:nvPr/>
          </p:nvSpPr>
          <p:spPr>
            <a:xfrm>
              <a:off x="5126228" y="1529122"/>
              <a:ext cx="6409944" cy="921471"/>
            </a:xfrm>
            <a:prstGeom prst="rect">
              <a:avLst/>
            </a:prstGeom>
            <a:noFill/>
          </p:spPr>
          <p:txBody>
            <a:bodyPr wrap="square" rtlCol="0">
              <a:spAutoFit/>
            </a:bodyPr>
            <a:lstStyle/>
            <a:p>
              <a:pPr marL="0" marR="0" lvl="0" indent="0" algn="ctr" defTabSz="914400" rtl="0" eaLnBrk="1" fontAlgn="auto" latinLnBrk="0" hangingPunct="1">
                <a:lnSpc>
                  <a:spcPct val="114000"/>
                </a:lnSpc>
                <a:spcBef>
                  <a:spcPts val="0"/>
                </a:spcBef>
                <a:spcAft>
                  <a:spcPts val="0"/>
                </a:spcAft>
                <a:buClrTx/>
                <a:buSzTx/>
                <a:buFontTx/>
                <a:buNone/>
                <a:tabLst/>
                <a:defRPr/>
              </a:pPr>
              <a:r>
                <a:rPr lang="en-GB" sz="2400" b="1" dirty="0">
                  <a:solidFill>
                    <a:prstClr val="black"/>
                  </a:solidFill>
                  <a:latin typeface="Tenorite"/>
                </a:rPr>
                <a:t>sacred text of the Sikh religion, containing prayers, songs and hymns from the Sikh Gurus</a:t>
              </a:r>
              <a:endParaRPr kumimoji="0" lang="en-GB" sz="2400" b="1" i="0" u="none" strike="noStrike" kern="1200" cap="none" spc="0" normalizeH="0" baseline="0" noProof="0" dirty="0">
                <a:ln>
                  <a:noFill/>
                </a:ln>
                <a:solidFill>
                  <a:prstClr val="black"/>
                </a:solidFill>
                <a:effectLst/>
                <a:uLnTx/>
                <a:uFillTx/>
                <a:latin typeface="Tenorite"/>
                <a:ea typeface="+mn-ea"/>
                <a:cs typeface="+mn-cs"/>
              </a:endParaRPr>
            </a:p>
          </p:txBody>
        </p:sp>
      </p:grpSp>
      <p:grpSp>
        <p:nvGrpSpPr>
          <p:cNvPr id="6" name="Group 5">
            <a:extLst>
              <a:ext uri="{FF2B5EF4-FFF2-40B4-BE49-F238E27FC236}">
                <a16:creationId xmlns:a16="http://schemas.microsoft.com/office/drawing/2014/main" id="{7FBB3BEF-380F-E632-9D01-DE6AA4F4E932}"/>
              </a:ext>
            </a:extLst>
          </p:cNvPr>
          <p:cNvGrpSpPr/>
          <p:nvPr/>
        </p:nvGrpSpPr>
        <p:grpSpPr>
          <a:xfrm>
            <a:off x="605917" y="2951046"/>
            <a:ext cx="4040632" cy="1472186"/>
            <a:chOff x="605917" y="2951046"/>
            <a:chExt cx="4040632" cy="1472186"/>
          </a:xfrm>
        </p:grpSpPr>
        <p:sp>
          <p:nvSpPr>
            <p:cNvPr id="21" name="Rectangle: Rounded Corners 20">
              <a:extLst>
                <a:ext uri="{FF2B5EF4-FFF2-40B4-BE49-F238E27FC236}">
                  <a16:creationId xmlns:a16="http://schemas.microsoft.com/office/drawing/2014/main" id="{0456F29D-ED96-6F44-4C37-366F60AD2D96}"/>
                </a:ext>
              </a:extLst>
            </p:cNvPr>
            <p:cNvSpPr/>
            <p:nvPr/>
          </p:nvSpPr>
          <p:spPr>
            <a:xfrm>
              <a:off x="605917" y="2951046"/>
              <a:ext cx="4040632"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ECF9E7"/>
                </a:solidFill>
                <a:effectLst/>
                <a:uLnTx/>
                <a:uFillTx/>
                <a:latin typeface="Tenorite"/>
                <a:ea typeface="+mn-ea"/>
                <a:cs typeface="+mn-cs"/>
              </a:endParaRPr>
            </a:p>
          </p:txBody>
        </p:sp>
        <p:sp>
          <p:nvSpPr>
            <p:cNvPr id="25" name="TextBox 24">
              <a:extLst>
                <a:ext uri="{FF2B5EF4-FFF2-40B4-BE49-F238E27FC236}">
                  <a16:creationId xmlns:a16="http://schemas.microsoft.com/office/drawing/2014/main" id="{21EE929D-05C5-9D84-AB49-8831260DB1D1}"/>
                </a:ext>
              </a:extLst>
            </p:cNvPr>
            <p:cNvSpPr txBox="1"/>
            <p:nvPr/>
          </p:nvSpPr>
          <p:spPr>
            <a:xfrm>
              <a:off x="1082041" y="3363973"/>
              <a:ext cx="308838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err="1">
                  <a:ln>
                    <a:noFill/>
                  </a:ln>
                  <a:solidFill>
                    <a:prstClr val="black"/>
                  </a:solidFill>
                  <a:effectLst/>
                  <a:uLnTx/>
                  <a:uFillTx/>
                  <a:latin typeface="Tenorite"/>
                  <a:ea typeface="+mn-ea"/>
                  <a:cs typeface="+mn-cs"/>
                </a:rPr>
                <a:t>Mool</a:t>
              </a:r>
              <a:r>
                <a:rPr lang="en-GB" sz="3600" b="1" dirty="0">
                  <a:solidFill>
                    <a:prstClr val="black"/>
                  </a:solidFill>
                  <a:latin typeface="Tenorite"/>
                </a:rPr>
                <a:t> </a:t>
              </a:r>
              <a:r>
                <a:rPr lang="en-GB" sz="3600" b="1" dirty="0" err="1">
                  <a:solidFill>
                    <a:prstClr val="black"/>
                  </a:solidFill>
                  <a:latin typeface="Tenorite"/>
                </a:rPr>
                <a:t>Mantar</a:t>
              </a:r>
              <a:endParaRPr kumimoji="0" lang="en-GB" sz="3600" b="1" i="0" u="none" strike="noStrike" kern="1200" cap="none" spc="0" normalizeH="0" baseline="0" noProof="0" dirty="0">
                <a:ln>
                  <a:noFill/>
                </a:ln>
                <a:solidFill>
                  <a:prstClr val="black"/>
                </a:solidFill>
                <a:effectLst/>
                <a:uLnTx/>
                <a:uFillTx/>
                <a:latin typeface="Tenorite"/>
                <a:ea typeface="+mn-ea"/>
                <a:cs typeface="+mn-cs"/>
              </a:endParaRPr>
            </a:p>
          </p:txBody>
        </p:sp>
      </p:grpSp>
      <p:sp>
        <p:nvSpPr>
          <p:cNvPr id="27" name="Rectangle: Rounded Corners 26">
            <a:extLst>
              <a:ext uri="{FF2B5EF4-FFF2-40B4-BE49-F238E27FC236}">
                <a16:creationId xmlns:a16="http://schemas.microsoft.com/office/drawing/2014/main" id="{9608CCED-1A01-A0DC-EFF2-B7EC201B4D3F}"/>
              </a:ext>
            </a:extLst>
          </p:cNvPr>
          <p:cNvSpPr/>
          <p:nvPr/>
        </p:nvSpPr>
        <p:spPr>
          <a:xfrm>
            <a:off x="5126228" y="2951046"/>
            <a:ext cx="6409944"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14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enorite"/>
                <a:ea typeface="+mn-ea"/>
                <a:cs typeface="+mn-cs"/>
              </a:rPr>
              <a:t>opening section of the Guru Granth Sahib, which contains Guru Nanak’s teachings about God</a:t>
            </a:r>
          </a:p>
        </p:txBody>
      </p:sp>
      <p:grpSp>
        <p:nvGrpSpPr>
          <p:cNvPr id="10" name="Group 9">
            <a:extLst>
              <a:ext uri="{FF2B5EF4-FFF2-40B4-BE49-F238E27FC236}">
                <a16:creationId xmlns:a16="http://schemas.microsoft.com/office/drawing/2014/main" id="{02F69DE1-D6DF-1AA3-A392-3F0DB86A8C36}"/>
              </a:ext>
            </a:extLst>
          </p:cNvPr>
          <p:cNvGrpSpPr/>
          <p:nvPr/>
        </p:nvGrpSpPr>
        <p:grpSpPr>
          <a:xfrm>
            <a:off x="5126228" y="4676794"/>
            <a:ext cx="6409944" cy="1472186"/>
            <a:chOff x="5126228" y="4676794"/>
            <a:chExt cx="6409944" cy="1472186"/>
          </a:xfrm>
        </p:grpSpPr>
        <p:sp>
          <p:nvSpPr>
            <p:cNvPr id="23" name="Rectangle: Rounded Corners 22">
              <a:extLst>
                <a:ext uri="{FF2B5EF4-FFF2-40B4-BE49-F238E27FC236}">
                  <a16:creationId xmlns:a16="http://schemas.microsoft.com/office/drawing/2014/main" id="{D4A6185C-A62F-4172-8F8C-C17BC48A2EF1}"/>
                </a:ext>
              </a:extLst>
            </p:cNvPr>
            <p:cNvSpPr/>
            <p:nvPr/>
          </p:nvSpPr>
          <p:spPr>
            <a:xfrm>
              <a:off x="5126228" y="4676794"/>
              <a:ext cx="6409944"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ECF9E7"/>
                </a:solidFill>
                <a:effectLst/>
                <a:uLnTx/>
                <a:uFillTx/>
                <a:latin typeface="Tenorite"/>
                <a:ea typeface="+mn-ea"/>
                <a:cs typeface="+mn-cs"/>
              </a:endParaRPr>
            </a:p>
          </p:txBody>
        </p:sp>
        <p:sp>
          <p:nvSpPr>
            <p:cNvPr id="24" name="TextBox 23">
              <a:extLst>
                <a:ext uri="{FF2B5EF4-FFF2-40B4-BE49-F238E27FC236}">
                  <a16:creationId xmlns:a16="http://schemas.microsoft.com/office/drawing/2014/main" id="{822B07B6-243A-4321-8CA8-0F25614C83E4}"/>
                </a:ext>
              </a:extLst>
            </p:cNvPr>
            <p:cNvSpPr txBox="1"/>
            <p:nvPr/>
          </p:nvSpPr>
          <p:spPr>
            <a:xfrm>
              <a:off x="5126228" y="4741642"/>
              <a:ext cx="6409944" cy="1342483"/>
            </a:xfrm>
            <a:prstGeom prst="rect">
              <a:avLst/>
            </a:prstGeom>
            <a:noFill/>
          </p:spPr>
          <p:txBody>
            <a:bodyPr wrap="square" rtlCol="0">
              <a:spAutoFit/>
            </a:bodyPr>
            <a:lstStyle/>
            <a:p>
              <a:pPr marL="0" marR="0" lvl="0" indent="0" algn="ctr" defTabSz="914400" rtl="0" eaLnBrk="1" fontAlgn="auto" latinLnBrk="0" hangingPunct="1">
                <a:lnSpc>
                  <a:spcPct val="114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Tenorite"/>
                  <a:ea typeface="+mn-ea"/>
                  <a:cs typeface="+mn-cs"/>
                </a:rPr>
                <a:t>first phrase of the </a:t>
              </a:r>
              <a:r>
                <a:rPr kumimoji="0" lang="en-GB" sz="2400" b="1" i="0" u="none" strike="noStrike" kern="1200" cap="none" spc="0" normalizeH="0" baseline="0" noProof="0" dirty="0" err="1">
                  <a:ln>
                    <a:noFill/>
                  </a:ln>
                  <a:solidFill>
                    <a:prstClr val="black"/>
                  </a:solidFill>
                  <a:effectLst/>
                  <a:uLnTx/>
                  <a:uFillTx/>
                  <a:latin typeface="Tenorite"/>
                  <a:ea typeface="+mn-ea"/>
                  <a:cs typeface="+mn-cs"/>
                </a:rPr>
                <a:t>Mool</a:t>
              </a:r>
              <a:r>
                <a:rPr kumimoji="0" lang="en-GB" sz="2400" b="1" i="0" u="none" strike="noStrike" kern="1200" cap="none" spc="0" normalizeH="0" baseline="0" noProof="0" dirty="0">
                  <a:ln>
                    <a:noFill/>
                  </a:ln>
                  <a:solidFill>
                    <a:prstClr val="black"/>
                  </a:solidFill>
                  <a:effectLst/>
                  <a:uLnTx/>
                  <a:uFillTx/>
                  <a:latin typeface="Tenorite"/>
                  <a:ea typeface="+mn-ea"/>
                  <a:cs typeface="+mn-cs"/>
                </a:rPr>
                <a:t> Mantar</a:t>
              </a:r>
              <a:r>
                <a:rPr lang="en-GB" sz="2400" b="1" dirty="0">
                  <a:solidFill>
                    <a:prstClr val="black"/>
                  </a:solidFill>
                  <a:latin typeface="Tenorite"/>
                </a:rPr>
                <a:t> and a universal symbol of Sikhi, </a:t>
              </a:r>
              <a:r>
                <a:rPr kumimoji="0" lang="en-GB" sz="2400" b="1" i="0" u="none" strike="noStrike" kern="1200" cap="none" spc="0" normalizeH="0" baseline="0" noProof="0" dirty="0">
                  <a:ln>
                    <a:noFill/>
                  </a:ln>
                  <a:solidFill>
                    <a:prstClr val="black"/>
                  </a:solidFill>
                  <a:effectLst/>
                  <a:uLnTx/>
                  <a:uFillTx/>
                  <a:latin typeface="Tenorite"/>
                  <a:ea typeface="+mn-ea"/>
                  <a:cs typeface="+mn-cs"/>
                </a:rPr>
                <a:t>meaning ‘God is One’</a:t>
              </a:r>
            </a:p>
          </p:txBody>
        </p:sp>
      </p:grpSp>
      <p:grpSp>
        <p:nvGrpSpPr>
          <p:cNvPr id="7" name="Group 6">
            <a:extLst>
              <a:ext uri="{FF2B5EF4-FFF2-40B4-BE49-F238E27FC236}">
                <a16:creationId xmlns:a16="http://schemas.microsoft.com/office/drawing/2014/main" id="{6C2CC4E8-4EA5-6FE3-D447-5EF254BA9494}"/>
              </a:ext>
            </a:extLst>
          </p:cNvPr>
          <p:cNvGrpSpPr/>
          <p:nvPr/>
        </p:nvGrpSpPr>
        <p:grpSpPr>
          <a:xfrm>
            <a:off x="605917" y="4676795"/>
            <a:ext cx="4040632" cy="1472186"/>
            <a:chOff x="605917" y="4676795"/>
            <a:chExt cx="4040632" cy="1472186"/>
          </a:xfrm>
        </p:grpSpPr>
        <p:sp>
          <p:nvSpPr>
            <p:cNvPr id="18" name="Rectangle: Rounded Corners 17">
              <a:extLst>
                <a:ext uri="{FF2B5EF4-FFF2-40B4-BE49-F238E27FC236}">
                  <a16:creationId xmlns:a16="http://schemas.microsoft.com/office/drawing/2014/main" id="{9D5F82EC-9DE1-4388-B9C3-1C8CB77951A8}"/>
                </a:ext>
              </a:extLst>
            </p:cNvPr>
            <p:cNvSpPr/>
            <p:nvPr/>
          </p:nvSpPr>
          <p:spPr>
            <a:xfrm>
              <a:off x="605917" y="4676795"/>
              <a:ext cx="4040632" cy="1472186"/>
            </a:xfrm>
            <a:prstGeom prst="round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500" b="0" i="0" u="none" strike="noStrike" kern="1200" cap="none" spc="0" normalizeH="0" baseline="0" noProof="0" dirty="0">
                <a:ln>
                  <a:noFill/>
                </a:ln>
                <a:solidFill>
                  <a:srgbClr val="ECF9E7"/>
                </a:solidFill>
                <a:effectLst/>
                <a:uLnTx/>
                <a:uFillTx/>
                <a:latin typeface="Tenorite"/>
                <a:ea typeface="+mn-ea"/>
                <a:cs typeface="+mn-cs"/>
              </a:endParaRPr>
            </a:p>
          </p:txBody>
        </p:sp>
        <p:sp>
          <p:nvSpPr>
            <p:cNvPr id="5" name="TextBox 4">
              <a:extLst>
                <a:ext uri="{FF2B5EF4-FFF2-40B4-BE49-F238E27FC236}">
                  <a16:creationId xmlns:a16="http://schemas.microsoft.com/office/drawing/2014/main" id="{89B1C128-4AEC-B3DE-6F88-CE04A46CBFD2}"/>
                </a:ext>
              </a:extLst>
            </p:cNvPr>
            <p:cNvSpPr txBox="1"/>
            <p:nvPr/>
          </p:nvSpPr>
          <p:spPr>
            <a:xfrm>
              <a:off x="952035" y="5089719"/>
              <a:ext cx="3348395"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black"/>
                  </a:solidFill>
                  <a:effectLst/>
                  <a:uLnTx/>
                  <a:uFillTx/>
                  <a:latin typeface="Tenorite"/>
                  <a:ea typeface="+mn-ea"/>
                  <a:cs typeface="+mn-cs"/>
                </a:rPr>
                <a:t>Ik </a:t>
              </a:r>
              <a:r>
                <a:rPr kumimoji="0" lang="en-GB" sz="3600" b="1" i="0" u="none" strike="noStrike" kern="1200" cap="none" spc="0" normalizeH="0" baseline="0" noProof="0" dirty="0" err="1">
                  <a:ln>
                    <a:noFill/>
                  </a:ln>
                  <a:solidFill>
                    <a:prstClr val="black"/>
                  </a:solidFill>
                  <a:effectLst/>
                  <a:uLnTx/>
                  <a:uFillTx/>
                  <a:latin typeface="Tenorite"/>
                  <a:ea typeface="+mn-ea"/>
                  <a:cs typeface="+mn-cs"/>
                </a:rPr>
                <a:t>Onkar</a:t>
              </a:r>
              <a:endParaRPr kumimoji="0" lang="en-GB" sz="3600" b="1" i="0" u="none" strike="noStrike" kern="1200" cap="none" spc="0" normalizeH="0" baseline="0" noProof="0" dirty="0">
                <a:ln>
                  <a:noFill/>
                </a:ln>
                <a:solidFill>
                  <a:prstClr val="black"/>
                </a:solidFill>
                <a:effectLst/>
                <a:uLnTx/>
                <a:uFillTx/>
                <a:latin typeface="Tenorite"/>
                <a:ea typeface="+mn-ea"/>
                <a:cs typeface="+mn-cs"/>
              </a:endParaRPr>
            </a:p>
          </p:txBody>
        </p:sp>
      </p:grpSp>
    </p:spTree>
    <p:extLst>
      <p:ext uri="{BB962C8B-B14F-4D97-AF65-F5344CB8AC3E}">
        <p14:creationId xmlns:p14="http://schemas.microsoft.com/office/powerpoint/2010/main" val="643075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Introduction: Guru Nanak’s teachings</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838200" y="1391392"/>
            <a:ext cx="10515597" cy="47705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GB" sz="2500" dirty="0"/>
              <a:t>Fill in the gaps, completing each of Guru Nanak’s teachings correctly</a:t>
            </a:r>
          </a:p>
        </p:txBody>
      </p:sp>
      <p:sp>
        <p:nvSpPr>
          <p:cNvPr id="27" name="TextBox 26">
            <a:extLst>
              <a:ext uri="{FF2B5EF4-FFF2-40B4-BE49-F238E27FC236}">
                <a16:creationId xmlns:a16="http://schemas.microsoft.com/office/drawing/2014/main" id="{2ADE8F51-BFE1-854C-46C4-680B36B7C99A}"/>
              </a:ext>
            </a:extLst>
          </p:cNvPr>
          <p:cNvSpPr txBox="1"/>
          <p:nvPr/>
        </p:nvSpPr>
        <p:spPr>
          <a:xfrm>
            <a:off x="9487421" y="2050102"/>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pray</a:t>
            </a:r>
          </a:p>
        </p:txBody>
      </p:sp>
      <p:sp>
        <p:nvSpPr>
          <p:cNvPr id="33" name="TextBox 32">
            <a:extLst>
              <a:ext uri="{FF2B5EF4-FFF2-40B4-BE49-F238E27FC236}">
                <a16:creationId xmlns:a16="http://schemas.microsoft.com/office/drawing/2014/main" id="{CBBF98BF-B6DE-1C90-F6E0-4043F7EA9159}"/>
              </a:ext>
            </a:extLst>
          </p:cNvPr>
          <p:cNvSpPr txBox="1"/>
          <p:nvPr/>
        </p:nvSpPr>
        <p:spPr>
          <a:xfrm>
            <a:off x="3061402" y="1992438"/>
            <a:ext cx="3685508" cy="51744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b="1" dirty="0"/>
              <a:t>Guru Nanak’s teachings</a:t>
            </a:r>
          </a:p>
        </p:txBody>
      </p:sp>
      <p:sp>
        <p:nvSpPr>
          <p:cNvPr id="4" name="TextBox 3">
            <a:extLst>
              <a:ext uri="{FF2B5EF4-FFF2-40B4-BE49-F238E27FC236}">
                <a16:creationId xmlns:a16="http://schemas.microsoft.com/office/drawing/2014/main" id="{EF010E06-213F-060D-EB57-7B79367796E5}"/>
              </a:ext>
            </a:extLst>
          </p:cNvPr>
          <p:cNvSpPr txBox="1"/>
          <p:nvPr/>
        </p:nvSpPr>
        <p:spPr>
          <a:xfrm>
            <a:off x="581328" y="3625688"/>
            <a:ext cx="4256088"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God is pleased with ________ work and true living</a:t>
            </a:r>
          </a:p>
        </p:txBody>
      </p:sp>
      <p:sp>
        <p:nvSpPr>
          <p:cNvPr id="6" name="TextBox 5">
            <a:extLst>
              <a:ext uri="{FF2B5EF4-FFF2-40B4-BE49-F238E27FC236}">
                <a16:creationId xmlns:a16="http://schemas.microsoft.com/office/drawing/2014/main" id="{15CC29CC-ABF3-D3E4-25A3-25378410DADD}"/>
              </a:ext>
            </a:extLst>
          </p:cNvPr>
          <p:cNvSpPr txBox="1"/>
          <p:nvPr/>
        </p:nvSpPr>
        <p:spPr>
          <a:xfrm>
            <a:off x="581328" y="2584607"/>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There is only ________ God</a:t>
            </a:r>
          </a:p>
          <a:p>
            <a:pPr algn="ctr">
              <a:lnSpc>
                <a:spcPct val="114000"/>
              </a:lnSpc>
            </a:pPr>
            <a:endParaRPr lang="en-GB" sz="2500" dirty="0"/>
          </a:p>
        </p:txBody>
      </p:sp>
      <p:sp>
        <p:nvSpPr>
          <p:cNvPr id="9" name="TextBox 8">
            <a:extLst>
              <a:ext uri="{FF2B5EF4-FFF2-40B4-BE49-F238E27FC236}">
                <a16:creationId xmlns:a16="http://schemas.microsoft.com/office/drawing/2014/main" id="{43BE45ED-BBDF-D0C2-7A7A-4820AE8269AA}"/>
              </a:ext>
            </a:extLst>
          </p:cNvPr>
          <p:cNvSpPr txBox="1"/>
          <p:nvPr/>
        </p:nvSpPr>
        <p:spPr>
          <a:xfrm>
            <a:off x="581327" y="4666769"/>
            <a:ext cx="4256087"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Men and women are ________ before God</a:t>
            </a:r>
          </a:p>
        </p:txBody>
      </p:sp>
      <p:sp>
        <p:nvSpPr>
          <p:cNvPr id="11" name="TextBox 10">
            <a:extLst>
              <a:ext uri="{FF2B5EF4-FFF2-40B4-BE49-F238E27FC236}">
                <a16:creationId xmlns:a16="http://schemas.microsoft.com/office/drawing/2014/main" id="{A2579B11-75B9-BBE0-F37A-60E1F0A692AF}"/>
              </a:ext>
            </a:extLst>
          </p:cNvPr>
          <p:cNvSpPr txBox="1"/>
          <p:nvPr/>
        </p:nvSpPr>
        <p:spPr>
          <a:xfrm>
            <a:off x="4904156" y="2587933"/>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Worship and ________ to the one God and no one else</a:t>
            </a:r>
          </a:p>
        </p:txBody>
      </p:sp>
      <p:sp>
        <p:nvSpPr>
          <p:cNvPr id="13" name="TextBox 12">
            <a:extLst>
              <a:ext uri="{FF2B5EF4-FFF2-40B4-BE49-F238E27FC236}">
                <a16:creationId xmlns:a16="http://schemas.microsoft.com/office/drawing/2014/main" id="{8173CDDD-EF0C-9C75-4DE5-D54FEFF3E220}"/>
              </a:ext>
            </a:extLst>
          </p:cNvPr>
          <p:cNvSpPr txBox="1"/>
          <p:nvPr/>
        </p:nvSpPr>
        <p:spPr>
          <a:xfrm>
            <a:off x="4904157" y="3625688"/>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It is your _________ that make you good or bad</a:t>
            </a:r>
          </a:p>
        </p:txBody>
      </p:sp>
      <p:sp>
        <p:nvSpPr>
          <p:cNvPr id="16" name="TextBox 15">
            <a:extLst>
              <a:ext uri="{FF2B5EF4-FFF2-40B4-BE49-F238E27FC236}">
                <a16:creationId xmlns:a16="http://schemas.microsoft.com/office/drawing/2014/main" id="{202DFEEC-5DF0-51DE-9582-AA462914E089}"/>
              </a:ext>
            </a:extLst>
          </p:cNvPr>
          <p:cNvSpPr txBox="1"/>
          <p:nvPr/>
        </p:nvSpPr>
        <p:spPr>
          <a:xfrm>
            <a:off x="4904156" y="4663443"/>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Remember God, work hard and ________ others</a:t>
            </a:r>
          </a:p>
        </p:txBody>
      </p:sp>
      <p:sp>
        <p:nvSpPr>
          <p:cNvPr id="20" name="TextBox 19">
            <a:extLst>
              <a:ext uri="{FF2B5EF4-FFF2-40B4-BE49-F238E27FC236}">
                <a16:creationId xmlns:a16="http://schemas.microsoft.com/office/drawing/2014/main" id="{0D70111F-978E-8A79-4106-F8830826CAB8}"/>
              </a:ext>
            </a:extLst>
          </p:cNvPr>
          <p:cNvSpPr txBox="1"/>
          <p:nvPr/>
        </p:nvSpPr>
        <p:spPr>
          <a:xfrm>
            <a:off x="9487421" y="2735486"/>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actions</a:t>
            </a:r>
          </a:p>
        </p:txBody>
      </p:sp>
      <p:sp>
        <p:nvSpPr>
          <p:cNvPr id="24" name="TextBox 23">
            <a:extLst>
              <a:ext uri="{FF2B5EF4-FFF2-40B4-BE49-F238E27FC236}">
                <a16:creationId xmlns:a16="http://schemas.microsoft.com/office/drawing/2014/main" id="{74CB49BB-2295-0091-5813-735ECB2DED5B}"/>
              </a:ext>
            </a:extLst>
          </p:cNvPr>
          <p:cNvSpPr txBox="1"/>
          <p:nvPr/>
        </p:nvSpPr>
        <p:spPr>
          <a:xfrm>
            <a:off x="9487421" y="3420870"/>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equal</a:t>
            </a:r>
          </a:p>
        </p:txBody>
      </p:sp>
      <p:sp>
        <p:nvSpPr>
          <p:cNvPr id="28" name="TextBox 27">
            <a:extLst>
              <a:ext uri="{FF2B5EF4-FFF2-40B4-BE49-F238E27FC236}">
                <a16:creationId xmlns:a16="http://schemas.microsoft.com/office/drawing/2014/main" id="{36A5FA94-0A82-F954-0768-6F1AF26327A8}"/>
              </a:ext>
            </a:extLst>
          </p:cNvPr>
          <p:cNvSpPr txBox="1"/>
          <p:nvPr/>
        </p:nvSpPr>
        <p:spPr>
          <a:xfrm>
            <a:off x="9487421" y="4103703"/>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help</a:t>
            </a:r>
          </a:p>
        </p:txBody>
      </p:sp>
      <p:sp>
        <p:nvSpPr>
          <p:cNvPr id="30" name="TextBox 29">
            <a:extLst>
              <a:ext uri="{FF2B5EF4-FFF2-40B4-BE49-F238E27FC236}">
                <a16:creationId xmlns:a16="http://schemas.microsoft.com/office/drawing/2014/main" id="{63C541BC-F718-D9B5-D3FE-06CE5D08FC7E}"/>
              </a:ext>
            </a:extLst>
          </p:cNvPr>
          <p:cNvSpPr txBox="1"/>
          <p:nvPr/>
        </p:nvSpPr>
        <p:spPr>
          <a:xfrm>
            <a:off x="9487421" y="4786536"/>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one</a:t>
            </a:r>
          </a:p>
        </p:txBody>
      </p:sp>
      <p:sp>
        <p:nvSpPr>
          <p:cNvPr id="34" name="TextBox 33">
            <a:extLst>
              <a:ext uri="{FF2B5EF4-FFF2-40B4-BE49-F238E27FC236}">
                <a16:creationId xmlns:a16="http://schemas.microsoft.com/office/drawing/2014/main" id="{373BB2E6-210F-EB36-7748-EF0591EA49E4}"/>
              </a:ext>
            </a:extLst>
          </p:cNvPr>
          <p:cNvSpPr txBox="1"/>
          <p:nvPr/>
        </p:nvSpPr>
        <p:spPr>
          <a:xfrm>
            <a:off x="9487421" y="5466608"/>
            <a:ext cx="1866376" cy="534505"/>
          </a:xfrm>
          <a:prstGeom prst="rect">
            <a:avLst/>
          </a:prstGeom>
          <a:solidFill>
            <a:schemeClr val="bg1">
              <a:lumMod val="9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honest</a:t>
            </a:r>
          </a:p>
        </p:txBody>
      </p:sp>
    </p:spTree>
    <p:extLst>
      <p:ext uri="{BB962C8B-B14F-4D97-AF65-F5344CB8AC3E}">
        <p14:creationId xmlns:p14="http://schemas.microsoft.com/office/powerpoint/2010/main" val="172989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05C-FEFC-1CA1-65FE-2E1850CEFBF4}"/>
              </a:ext>
            </a:extLst>
          </p:cNvPr>
          <p:cNvSpPr>
            <a:spLocks noGrp="1"/>
          </p:cNvSpPr>
          <p:nvPr>
            <p:ph type="title"/>
          </p:nvPr>
        </p:nvSpPr>
        <p:spPr>
          <a:xfrm>
            <a:off x="838200" y="0"/>
            <a:ext cx="10515600" cy="1325563"/>
          </a:xfrm>
        </p:spPr>
        <p:txBody>
          <a:bodyPr/>
          <a:lstStyle/>
          <a:p>
            <a:pPr algn="ctr"/>
            <a:r>
              <a:rPr lang="en-GB" sz="4000" b="1" dirty="0"/>
              <a:t>Introduction: Guru Nanak’s teachings</a:t>
            </a:r>
            <a:endParaRPr lang="en-GB" dirty="0"/>
          </a:p>
        </p:txBody>
      </p:sp>
      <p:sp>
        <p:nvSpPr>
          <p:cNvPr id="7" name="TextBox 6">
            <a:extLst>
              <a:ext uri="{FF2B5EF4-FFF2-40B4-BE49-F238E27FC236}">
                <a16:creationId xmlns:a16="http://schemas.microsoft.com/office/drawing/2014/main" id="{D28A2EC0-1851-6DB9-63CD-D8C049AE74FA}"/>
              </a:ext>
            </a:extLst>
          </p:cNvPr>
          <p:cNvSpPr txBox="1"/>
          <p:nvPr/>
        </p:nvSpPr>
        <p:spPr>
          <a:xfrm>
            <a:off x="4433208" y="1325563"/>
            <a:ext cx="3325583" cy="47705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GB" sz="2500" dirty="0"/>
              <a:t>Answers</a:t>
            </a:r>
          </a:p>
        </p:txBody>
      </p:sp>
      <p:sp>
        <p:nvSpPr>
          <p:cNvPr id="33" name="TextBox 32">
            <a:extLst>
              <a:ext uri="{FF2B5EF4-FFF2-40B4-BE49-F238E27FC236}">
                <a16:creationId xmlns:a16="http://schemas.microsoft.com/office/drawing/2014/main" id="{CBBF98BF-B6DE-1C90-F6E0-4043F7EA9159}"/>
              </a:ext>
            </a:extLst>
          </p:cNvPr>
          <p:cNvSpPr txBox="1"/>
          <p:nvPr/>
        </p:nvSpPr>
        <p:spPr>
          <a:xfrm>
            <a:off x="4253245" y="1884341"/>
            <a:ext cx="3685508" cy="51744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b="1" dirty="0"/>
              <a:t>Guru Nanak’s teachings</a:t>
            </a:r>
          </a:p>
        </p:txBody>
      </p:sp>
      <p:sp>
        <p:nvSpPr>
          <p:cNvPr id="4" name="TextBox 3">
            <a:extLst>
              <a:ext uri="{FF2B5EF4-FFF2-40B4-BE49-F238E27FC236}">
                <a16:creationId xmlns:a16="http://schemas.microsoft.com/office/drawing/2014/main" id="{EF010E06-213F-060D-EB57-7B79367796E5}"/>
              </a:ext>
            </a:extLst>
          </p:cNvPr>
          <p:cNvSpPr txBox="1"/>
          <p:nvPr/>
        </p:nvSpPr>
        <p:spPr>
          <a:xfrm>
            <a:off x="1773171" y="3538651"/>
            <a:ext cx="4256088"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God is pleased with </a:t>
            </a:r>
            <a:r>
              <a:rPr lang="en-GB" sz="2500" u="sng" dirty="0"/>
              <a:t>honest</a:t>
            </a:r>
            <a:r>
              <a:rPr lang="en-GB" sz="2500" dirty="0"/>
              <a:t> work and true living</a:t>
            </a:r>
          </a:p>
        </p:txBody>
      </p:sp>
      <p:sp>
        <p:nvSpPr>
          <p:cNvPr id="6" name="TextBox 5">
            <a:extLst>
              <a:ext uri="{FF2B5EF4-FFF2-40B4-BE49-F238E27FC236}">
                <a16:creationId xmlns:a16="http://schemas.microsoft.com/office/drawing/2014/main" id="{15CC29CC-ABF3-D3E4-25A3-25378410DADD}"/>
              </a:ext>
            </a:extLst>
          </p:cNvPr>
          <p:cNvSpPr txBox="1"/>
          <p:nvPr/>
        </p:nvSpPr>
        <p:spPr>
          <a:xfrm>
            <a:off x="1773170" y="2497570"/>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There is only </a:t>
            </a:r>
            <a:r>
              <a:rPr lang="en-GB" sz="2500" u="sng" dirty="0"/>
              <a:t>one</a:t>
            </a:r>
            <a:r>
              <a:rPr lang="en-GB" sz="2500" dirty="0"/>
              <a:t> God</a:t>
            </a:r>
          </a:p>
          <a:p>
            <a:pPr algn="ctr">
              <a:lnSpc>
                <a:spcPct val="114000"/>
              </a:lnSpc>
            </a:pPr>
            <a:endParaRPr lang="en-GB" sz="2500" dirty="0"/>
          </a:p>
        </p:txBody>
      </p:sp>
      <p:sp>
        <p:nvSpPr>
          <p:cNvPr id="9" name="TextBox 8">
            <a:extLst>
              <a:ext uri="{FF2B5EF4-FFF2-40B4-BE49-F238E27FC236}">
                <a16:creationId xmlns:a16="http://schemas.microsoft.com/office/drawing/2014/main" id="{43BE45ED-BBDF-D0C2-7A7A-4820AE8269AA}"/>
              </a:ext>
            </a:extLst>
          </p:cNvPr>
          <p:cNvSpPr txBox="1"/>
          <p:nvPr/>
        </p:nvSpPr>
        <p:spPr>
          <a:xfrm>
            <a:off x="1773170" y="4579732"/>
            <a:ext cx="4256087"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Men and women are </a:t>
            </a:r>
            <a:r>
              <a:rPr lang="en-GB" sz="2500" u="sng" dirty="0"/>
              <a:t>equal</a:t>
            </a:r>
            <a:r>
              <a:rPr lang="en-GB" sz="2500" dirty="0"/>
              <a:t> before God</a:t>
            </a:r>
          </a:p>
        </p:txBody>
      </p:sp>
      <p:sp>
        <p:nvSpPr>
          <p:cNvPr id="11" name="TextBox 10">
            <a:extLst>
              <a:ext uri="{FF2B5EF4-FFF2-40B4-BE49-F238E27FC236}">
                <a16:creationId xmlns:a16="http://schemas.microsoft.com/office/drawing/2014/main" id="{A2579B11-75B9-BBE0-F37A-60E1F0A692AF}"/>
              </a:ext>
            </a:extLst>
          </p:cNvPr>
          <p:cNvSpPr txBox="1"/>
          <p:nvPr/>
        </p:nvSpPr>
        <p:spPr>
          <a:xfrm>
            <a:off x="6162746" y="2497570"/>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Worship and </a:t>
            </a:r>
            <a:r>
              <a:rPr lang="en-GB" sz="2500" u="sng" dirty="0"/>
              <a:t>pray</a:t>
            </a:r>
            <a:r>
              <a:rPr lang="en-GB" sz="2500" dirty="0"/>
              <a:t> to the one God and no one else</a:t>
            </a:r>
          </a:p>
        </p:txBody>
      </p:sp>
      <p:sp>
        <p:nvSpPr>
          <p:cNvPr id="13" name="TextBox 12">
            <a:extLst>
              <a:ext uri="{FF2B5EF4-FFF2-40B4-BE49-F238E27FC236}">
                <a16:creationId xmlns:a16="http://schemas.microsoft.com/office/drawing/2014/main" id="{8173CDDD-EF0C-9C75-4DE5-D54FEFF3E220}"/>
              </a:ext>
            </a:extLst>
          </p:cNvPr>
          <p:cNvSpPr txBox="1"/>
          <p:nvPr/>
        </p:nvSpPr>
        <p:spPr>
          <a:xfrm>
            <a:off x="6162743" y="3524595"/>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It is your </a:t>
            </a:r>
            <a:r>
              <a:rPr lang="en-GB" sz="2500" u="sng" dirty="0"/>
              <a:t>actions</a:t>
            </a:r>
            <a:r>
              <a:rPr lang="en-GB" sz="2500" dirty="0"/>
              <a:t> that make you good or bad</a:t>
            </a:r>
          </a:p>
        </p:txBody>
      </p:sp>
      <p:sp>
        <p:nvSpPr>
          <p:cNvPr id="16" name="TextBox 15">
            <a:extLst>
              <a:ext uri="{FF2B5EF4-FFF2-40B4-BE49-F238E27FC236}">
                <a16:creationId xmlns:a16="http://schemas.microsoft.com/office/drawing/2014/main" id="{202DFEEC-5DF0-51DE-9582-AA462914E089}"/>
              </a:ext>
            </a:extLst>
          </p:cNvPr>
          <p:cNvSpPr txBox="1"/>
          <p:nvPr/>
        </p:nvSpPr>
        <p:spPr>
          <a:xfrm>
            <a:off x="6162743" y="4576406"/>
            <a:ext cx="4256086" cy="956031"/>
          </a:xfrm>
          <a:prstGeom prst="rect">
            <a:avLst/>
          </a:prstGeom>
          <a:solidFill>
            <a:schemeClr val="accent2">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4000"/>
              </a:lnSpc>
            </a:pPr>
            <a:r>
              <a:rPr lang="en-GB" sz="2500" dirty="0"/>
              <a:t>Remember God, work hard and </a:t>
            </a:r>
            <a:r>
              <a:rPr lang="en-GB" sz="2500" u="sng" dirty="0"/>
              <a:t>help</a:t>
            </a:r>
            <a:r>
              <a:rPr lang="en-GB" sz="2500" dirty="0"/>
              <a:t> others</a:t>
            </a:r>
          </a:p>
        </p:txBody>
      </p:sp>
    </p:spTree>
    <p:extLst>
      <p:ext uri="{BB962C8B-B14F-4D97-AF65-F5344CB8AC3E}">
        <p14:creationId xmlns:p14="http://schemas.microsoft.com/office/powerpoint/2010/main" val="2629001222"/>
      </p:ext>
    </p:extLst>
  </p:cSld>
  <p:clrMapOvr>
    <a:masterClrMapping/>
  </p:clrMapOvr>
</p:sld>
</file>

<file path=ppt/theme/theme1.xml><?xml version="1.0" encoding="utf-8"?>
<a:theme xmlns:a="http://schemas.openxmlformats.org/drawingml/2006/main" name="Office Theme">
  <a:themeElements>
    <a:clrScheme name="Custom 12">
      <a:dk1>
        <a:sysClr val="windowText" lastClr="000000"/>
      </a:dk1>
      <a:lt1>
        <a:srgbClr val="ECF9E7"/>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ustom 2">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1429</TotalTime>
  <Words>2811</Words>
  <Application>Microsoft Office PowerPoint</Application>
  <PresentationFormat>Widescreen</PresentationFormat>
  <Paragraphs>255</Paragraphs>
  <Slides>28</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.AppleSystemUIFont</vt:lpstr>
      <vt:lpstr>Abadi</vt:lpstr>
      <vt:lpstr>Aptos</vt:lpstr>
      <vt:lpstr>Arial</vt:lpstr>
      <vt:lpstr>Calibri</vt:lpstr>
      <vt:lpstr>Symbol</vt:lpstr>
      <vt:lpstr>Tenorite</vt:lpstr>
      <vt:lpstr>Times New Roman</vt:lpstr>
      <vt:lpstr>UICTFontTextStyleBody</vt:lpstr>
      <vt:lpstr>Office Theme</vt:lpstr>
      <vt:lpstr>PowerPoint Presentation</vt:lpstr>
      <vt:lpstr>PowerPoint Presentation</vt:lpstr>
      <vt:lpstr>PowerPoint Presentation</vt:lpstr>
      <vt:lpstr>PowerPoint Presentation</vt:lpstr>
      <vt:lpstr>PowerPoint Presentation</vt:lpstr>
      <vt:lpstr>Learning objectives</vt:lpstr>
      <vt:lpstr>Key Words</vt:lpstr>
      <vt:lpstr>Introduction: Guru Nanak’s teachings</vt:lpstr>
      <vt:lpstr>Introduction: Guru Nanak’s teachings</vt:lpstr>
      <vt:lpstr>Sikh beliefs about God</vt:lpstr>
      <vt:lpstr>Sikh beliefs about God:  The Wise Man and the Bowl of Milk</vt:lpstr>
      <vt:lpstr>Sikh beliefs about God:  The Wise Man and the Bowl of Milk</vt:lpstr>
      <vt:lpstr>Sikh beliefs about God:  The Wise Man and the Bowl of Milk</vt:lpstr>
      <vt:lpstr>Sikh beliefs about God:  The Wise Man and the Bowl of Milk</vt:lpstr>
      <vt:lpstr>Task: Exploring a Sikh hymn</vt:lpstr>
      <vt:lpstr>Task: Exploring a Sikh hymn</vt:lpstr>
      <vt:lpstr>The Guru Granth Sahib</vt:lpstr>
      <vt:lpstr>The Mool Mantar</vt:lpstr>
      <vt:lpstr>The Mool Mantar: Ik Onkar</vt:lpstr>
      <vt:lpstr>The Mool Mantar</vt:lpstr>
      <vt:lpstr>Task: Exploring the Mool Mantar</vt:lpstr>
      <vt:lpstr>Task: Exploring the Mool Mantar</vt:lpstr>
      <vt:lpstr>Task: Rearranging the Mool Mantar</vt:lpstr>
      <vt:lpstr>Learning summary</vt:lpstr>
      <vt:lpstr>What have we learned today?</vt:lpstr>
      <vt:lpstr>What have we learned today?</vt:lpstr>
      <vt:lpstr>Pause for thought</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KS1 Master Slides</dc:title>
  <dc:creator>Jake Womack</dc:creator>
  <cp:lastModifiedBy>i ross</cp:lastModifiedBy>
  <cp:revision>623</cp:revision>
  <dcterms:created xsi:type="dcterms:W3CDTF">2024-04-22T20:46:07Z</dcterms:created>
  <dcterms:modified xsi:type="dcterms:W3CDTF">2025-03-11T15:33:19Z</dcterms:modified>
</cp:coreProperties>
</file>