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309" r:id="rId3"/>
    <p:sldId id="256" r:id="rId4"/>
    <p:sldId id="293" r:id="rId5"/>
    <p:sldId id="308" r:id="rId6"/>
    <p:sldId id="260" r:id="rId7"/>
    <p:sldId id="261" r:id="rId8"/>
    <p:sldId id="262" r:id="rId9"/>
    <p:sldId id="263" r:id="rId10"/>
    <p:sldId id="300" r:id="rId11"/>
    <p:sldId id="301" r:id="rId12"/>
    <p:sldId id="302" r:id="rId13"/>
    <p:sldId id="303" r:id="rId14"/>
    <p:sldId id="304" r:id="rId15"/>
    <p:sldId id="307" r:id="rId16"/>
    <p:sldId id="264" r:id="rId17"/>
    <p:sldId id="305" r:id="rId18"/>
    <p:sldId id="265" r:id="rId19"/>
    <p:sldId id="266" r:id="rId20"/>
    <p:sldId id="267" r:id="rId21"/>
    <p:sldId id="268" r:id="rId22"/>
    <p:sldId id="30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24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63FB99-AFA6-4E4E-A7AB-3C2642D0B7E9}" type="datetimeFigureOut">
              <a:rPr lang="en-GB" smtClean="0"/>
              <a:t>11/03/2025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97F09A-317B-4C9D-AE9E-39E110A91A42}" type="slidenum">
              <a:rPr lang="en-GB" smtClean="0"/>
              <a:t>‹#›</a:t>
            </a:fld>
            <a:endParaRPr lang="en-GB"/>
          </a:p>
        </p:txBody>
      </p:sp>
    </p:spTree>
    <p:extLst>
      <p:ext uri="{BB962C8B-B14F-4D97-AF65-F5344CB8AC3E}">
        <p14:creationId xmlns:p14="http://schemas.microsoft.com/office/powerpoint/2010/main" val="15496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97F09A-317B-4C9D-AE9E-39E110A91A42}" type="slidenum">
              <a:rPr lang="en-GB" smtClean="0"/>
              <a:t>7</a:t>
            </a:fld>
            <a:endParaRPr lang="en-GB"/>
          </a:p>
        </p:txBody>
      </p:sp>
    </p:spTree>
    <p:extLst>
      <p:ext uri="{BB962C8B-B14F-4D97-AF65-F5344CB8AC3E}">
        <p14:creationId xmlns:p14="http://schemas.microsoft.com/office/powerpoint/2010/main" val="2234916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97F09A-317B-4C9D-AE9E-39E110A91A42}" type="slidenum">
              <a:rPr lang="en-GB" smtClean="0"/>
              <a:t>8</a:t>
            </a:fld>
            <a:endParaRPr lang="en-GB"/>
          </a:p>
        </p:txBody>
      </p:sp>
    </p:spTree>
    <p:extLst>
      <p:ext uri="{BB962C8B-B14F-4D97-AF65-F5344CB8AC3E}">
        <p14:creationId xmlns:p14="http://schemas.microsoft.com/office/powerpoint/2010/main" val="3003612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 ready to explain some of these ideas – do students know the difference between old and new testaments, and what the Gospels are? </a:t>
            </a:r>
          </a:p>
        </p:txBody>
      </p:sp>
      <p:sp>
        <p:nvSpPr>
          <p:cNvPr id="4" name="Slide Number Placeholder 3"/>
          <p:cNvSpPr>
            <a:spLocks noGrp="1"/>
          </p:cNvSpPr>
          <p:nvPr>
            <p:ph type="sldNum" sz="quarter" idx="5"/>
          </p:nvPr>
        </p:nvSpPr>
        <p:spPr/>
        <p:txBody>
          <a:bodyPr/>
          <a:lstStyle/>
          <a:p>
            <a:fld id="{1897F09A-317B-4C9D-AE9E-39E110A91A42}" type="slidenum">
              <a:rPr lang="en-GB" smtClean="0"/>
              <a:t>10</a:t>
            </a:fld>
            <a:endParaRPr lang="en-GB"/>
          </a:p>
        </p:txBody>
      </p:sp>
    </p:spTree>
    <p:extLst>
      <p:ext uri="{BB962C8B-B14F-4D97-AF65-F5344CB8AC3E}">
        <p14:creationId xmlns:p14="http://schemas.microsoft.com/office/powerpoint/2010/main" val="2239650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 ready to explain some of these ideas – do students know the difference between old and new testaments, and what the Gospels are? </a:t>
            </a:r>
          </a:p>
        </p:txBody>
      </p:sp>
      <p:sp>
        <p:nvSpPr>
          <p:cNvPr id="4" name="Slide Number Placeholder 3"/>
          <p:cNvSpPr>
            <a:spLocks noGrp="1"/>
          </p:cNvSpPr>
          <p:nvPr>
            <p:ph type="sldNum" sz="quarter" idx="5"/>
          </p:nvPr>
        </p:nvSpPr>
        <p:spPr/>
        <p:txBody>
          <a:bodyPr/>
          <a:lstStyle/>
          <a:p>
            <a:fld id="{1897F09A-317B-4C9D-AE9E-39E110A91A42}" type="slidenum">
              <a:rPr lang="en-GB" smtClean="0"/>
              <a:t>11</a:t>
            </a:fld>
            <a:endParaRPr lang="en-GB"/>
          </a:p>
        </p:txBody>
      </p:sp>
    </p:spTree>
    <p:extLst>
      <p:ext uri="{BB962C8B-B14F-4D97-AF65-F5344CB8AC3E}">
        <p14:creationId xmlns:p14="http://schemas.microsoft.com/office/powerpoint/2010/main" val="304938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97F09A-317B-4C9D-AE9E-39E110A91A42}" type="slidenum">
              <a:rPr lang="en-GB" smtClean="0"/>
              <a:t>12</a:t>
            </a:fld>
            <a:endParaRPr lang="en-GB"/>
          </a:p>
        </p:txBody>
      </p:sp>
    </p:spTree>
    <p:extLst>
      <p:ext uri="{BB962C8B-B14F-4D97-AF65-F5344CB8AC3E}">
        <p14:creationId xmlns:p14="http://schemas.microsoft.com/office/powerpoint/2010/main" val="121281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97F09A-317B-4C9D-AE9E-39E110A91A42}" type="slidenum">
              <a:rPr lang="en-GB" smtClean="0"/>
              <a:t>13</a:t>
            </a:fld>
            <a:endParaRPr lang="en-GB"/>
          </a:p>
        </p:txBody>
      </p:sp>
    </p:spTree>
    <p:extLst>
      <p:ext uri="{BB962C8B-B14F-4D97-AF65-F5344CB8AC3E}">
        <p14:creationId xmlns:p14="http://schemas.microsoft.com/office/powerpoint/2010/main" val="3052249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https://www.youtube.com/watch?v=OWGA1d8Q-6Y</a:t>
            </a:r>
          </a:p>
          <a:p>
            <a:r>
              <a:rPr lang="en-GB" dirty="0"/>
              <a:t>You can either follow the address here or click on the image so a short video on handing out the Eucharist. </a:t>
            </a:r>
          </a:p>
        </p:txBody>
      </p:sp>
      <p:sp>
        <p:nvSpPr>
          <p:cNvPr id="4" name="Slide Number Placeholder 3"/>
          <p:cNvSpPr>
            <a:spLocks noGrp="1"/>
          </p:cNvSpPr>
          <p:nvPr>
            <p:ph type="sldNum" sz="quarter" idx="5"/>
          </p:nvPr>
        </p:nvSpPr>
        <p:spPr/>
        <p:txBody>
          <a:bodyPr/>
          <a:lstStyle/>
          <a:p>
            <a:fld id="{1897F09A-317B-4C9D-AE9E-39E110A91A42}" type="slidenum">
              <a:rPr lang="en-GB" smtClean="0"/>
              <a:t>14</a:t>
            </a:fld>
            <a:endParaRPr lang="en-GB"/>
          </a:p>
        </p:txBody>
      </p:sp>
    </p:spTree>
    <p:extLst>
      <p:ext uri="{BB962C8B-B14F-4D97-AF65-F5344CB8AC3E}">
        <p14:creationId xmlns:p14="http://schemas.microsoft.com/office/powerpoint/2010/main" val="1301578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Target individuals or use a randomiser. Where a student can’t answer, ‘bounce’ the question on and then get the first student to repeat the answer to reinforce learning. </a:t>
            </a:r>
          </a:p>
        </p:txBody>
      </p:sp>
      <p:sp>
        <p:nvSpPr>
          <p:cNvPr id="4" name="Slide Number Placeholder 3"/>
          <p:cNvSpPr>
            <a:spLocks noGrp="1"/>
          </p:cNvSpPr>
          <p:nvPr>
            <p:ph type="sldNum" sz="quarter" idx="5"/>
          </p:nvPr>
        </p:nvSpPr>
        <p:spPr/>
        <p:txBody>
          <a:bodyPr/>
          <a:lstStyle/>
          <a:p>
            <a:fld id="{1897F09A-317B-4C9D-AE9E-39E110A91A42}" type="slidenum">
              <a:rPr lang="en-GB" smtClean="0"/>
              <a:t>18</a:t>
            </a:fld>
            <a:endParaRPr lang="en-GB"/>
          </a:p>
        </p:txBody>
      </p:sp>
    </p:spTree>
    <p:extLst>
      <p:ext uri="{BB962C8B-B14F-4D97-AF65-F5344CB8AC3E}">
        <p14:creationId xmlns:p14="http://schemas.microsoft.com/office/powerpoint/2010/main" val="28108388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3E3D1-91A0-A3D7-D310-72CCC8CE45A1}"/>
              </a:ext>
            </a:extLst>
          </p:cNvPr>
          <p:cNvSpPr>
            <a:spLocks noGrp="1"/>
          </p:cNvSpPr>
          <p:nvPr>
            <p:ph type="ctrTitle"/>
          </p:nvPr>
        </p:nvSpPr>
        <p:spPr>
          <a:xfrm>
            <a:off x="838200" y="136525"/>
            <a:ext cx="10046898" cy="1034241"/>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C05023E-6B25-9062-A7A8-488272BC1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 name="Rectangle 1">
            <a:extLst>
              <a:ext uri="{FF2B5EF4-FFF2-40B4-BE49-F238E27FC236}">
                <a16:creationId xmlns:a16="http://schemas.microsoft.com/office/drawing/2014/main" id="{8CBEB3BB-A4C2-D9BB-2FC5-99042AA220B8}"/>
              </a:ext>
            </a:extLst>
          </p:cNvPr>
          <p:cNvSpPr>
            <a:spLocks noChangeArrowheads="1"/>
          </p:cNvSpPr>
          <p:nvPr userDrawn="1"/>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4" name="Picture 3" descr="A black background with a bird and text&#10;&#10;Description automatically generated">
            <a:extLst>
              <a:ext uri="{FF2B5EF4-FFF2-40B4-BE49-F238E27FC236}">
                <a16:creationId xmlns:a16="http://schemas.microsoft.com/office/drawing/2014/main" id="{C1AAC850-6A31-2818-0F62-73029BB69B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789" t="30020" r="32004" b="50377"/>
          <a:stretch/>
        </p:blipFill>
        <p:spPr>
          <a:xfrm>
            <a:off x="9377363" y="5995838"/>
            <a:ext cx="2814637" cy="862162"/>
          </a:xfrm>
          <a:prstGeom prst="rect">
            <a:avLst/>
          </a:prstGeom>
        </p:spPr>
      </p:pic>
      <p:sp>
        <p:nvSpPr>
          <p:cNvPr id="5" name="TextBox 15">
            <a:extLst>
              <a:ext uri="{FF2B5EF4-FFF2-40B4-BE49-F238E27FC236}">
                <a16:creationId xmlns:a16="http://schemas.microsoft.com/office/drawing/2014/main" id="{256F53BD-B166-5BB3-C570-0A6346CC6CAD}"/>
              </a:ext>
            </a:extLst>
          </p:cNvPr>
          <p:cNvSpPr txBox="1"/>
          <p:nvPr userDrawn="1"/>
        </p:nvSpPr>
        <p:spPr>
          <a:xfrm>
            <a:off x="4643437" y="6451128"/>
            <a:ext cx="2905125"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ea typeface="Aptos" panose="020B0004020202020204" pitchFamily="34" charset="0"/>
              </a:rPr>
              <a:t>© Pennine Learning Associates Ltd  </a:t>
            </a:r>
            <a:endParaRPr lang="en-GB" sz="1200" dirty="0"/>
          </a:p>
        </p:txBody>
      </p:sp>
    </p:spTree>
    <p:extLst>
      <p:ext uri="{BB962C8B-B14F-4D97-AF65-F5344CB8AC3E}">
        <p14:creationId xmlns:p14="http://schemas.microsoft.com/office/powerpoint/2010/main" val="3126731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4193E-1493-FF13-21AF-99C08172726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BF3B08B-CA95-B37C-9D6E-3A837002BB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A bird flying in the sky&#10;&#10;Description automatically generated">
            <a:extLst>
              <a:ext uri="{FF2B5EF4-FFF2-40B4-BE49-F238E27FC236}">
                <a16:creationId xmlns:a16="http://schemas.microsoft.com/office/drawing/2014/main" id="{05AE0BCE-C913-24FF-6DF6-9E08D3B704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798" t="31597" r="34398" b="37799"/>
          <a:stretch/>
        </p:blipFill>
        <p:spPr>
          <a:xfrm>
            <a:off x="11324354" y="5942012"/>
            <a:ext cx="867646" cy="862013"/>
          </a:xfrm>
          <a:prstGeom prst="rect">
            <a:avLst/>
          </a:prstGeom>
        </p:spPr>
      </p:pic>
      <p:sp>
        <p:nvSpPr>
          <p:cNvPr id="8" name="TextBox 7">
            <a:extLst>
              <a:ext uri="{FF2B5EF4-FFF2-40B4-BE49-F238E27FC236}">
                <a16:creationId xmlns:a16="http://schemas.microsoft.com/office/drawing/2014/main" id="{0969C8A1-8E86-E8F8-805B-31C1013F19EF}"/>
              </a:ext>
            </a:extLst>
          </p:cNvPr>
          <p:cNvSpPr txBox="1"/>
          <p:nvPr userDrawn="1"/>
        </p:nvSpPr>
        <p:spPr>
          <a:xfrm>
            <a:off x="4643437" y="6575969"/>
            <a:ext cx="2905125" cy="276999"/>
          </a:xfrm>
          <a:prstGeom prst="rect">
            <a:avLst/>
          </a:prstGeom>
          <a:noFill/>
        </p:spPr>
        <p:txBody>
          <a:bodyPr wrap="square">
            <a:spAutoFit/>
          </a:bodyPr>
          <a:lstStyle/>
          <a:p>
            <a:r>
              <a:rPr lang="en-GB" sz="1200" dirty="0">
                <a:ea typeface="Aptos" panose="020B0004020202020204" pitchFamily="34" charset="0"/>
              </a:rPr>
              <a:t>© Pennine Learning Associates Ltd </a:t>
            </a:r>
            <a:endParaRPr lang="en-GB" sz="1200" dirty="0"/>
          </a:p>
        </p:txBody>
      </p:sp>
    </p:spTree>
    <p:extLst>
      <p:ext uri="{BB962C8B-B14F-4D97-AF65-F5344CB8AC3E}">
        <p14:creationId xmlns:p14="http://schemas.microsoft.com/office/powerpoint/2010/main" val="1033571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E8C910-328E-1E47-C77A-44544F5AA5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652DC2-5E1C-0B54-85C5-4313F0D389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A bird flying in the sky&#10;&#10;Description automatically generated">
            <a:extLst>
              <a:ext uri="{FF2B5EF4-FFF2-40B4-BE49-F238E27FC236}">
                <a16:creationId xmlns:a16="http://schemas.microsoft.com/office/drawing/2014/main" id="{0D0DD4CF-5EE0-6BD2-C102-BFC67158CB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798" t="31597" r="34398" b="37799"/>
          <a:stretch/>
        </p:blipFill>
        <p:spPr>
          <a:xfrm>
            <a:off x="11324354" y="5942012"/>
            <a:ext cx="867646" cy="862013"/>
          </a:xfrm>
          <a:prstGeom prst="rect">
            <a:avLst/>
          </a:prstGeom>
        </p:spPr>
      </p:pic>
      <p:sp>
        <p:nvSpPr>
          <p:cNvPr id="8" name="TextBox 7">
            <a:extLst>
              <a:ext uri="{FF2B5EF4-FFF2-40B4-BE49-F238E27FC236}">
                <a16:creationId xmlns:a16="http://schemas.microsoft.com/office/drawing/2014/main" id="{25ADCA50-E98F-9FAE-D2AB-AF28F6F6C2FB}"/>
              </a:ext>
            </a:extLst>
          </p:cNvPr>
          <p:cNvSpPr txBox="1"/>
          <p:nvPr userDrawn="1"/>
        </p:nvSpPr>
        <p:spPr>
          <a:xfrm>
            <a:off x="4643437" y="6558716"/>
            <a:ext cx="2905125" cy="276999"/>
          </a:xfrm>
          <a:prstGeom prst="rect">
            <a:avLst/>
          </a:prstGeom>
          <a:noFill/>
        </p:spPr>
        <p:txBody>
          <a:bodyPr wrap="square">
            <a:spAutoFit/>
          </a:bodyPr>
          <a:lstStyle/>
          <a:p>
            <a:r>
              <a:rPr lang="en-GB" sz="1200" dirty="0">
                <a:ea typeface="Aptos" panose="020B0004020202020204" pitchFamily="34" charset="0"/>
              </a:rPr>
              <a:t>© Pennine Learning Associates Ltd </a:t>
            </a:r>
            <a:endParaRPr lang="en-GB" sz="1200" dirty="0"/>
          </a:p>
        </p:txBody>
      </p:sp>
    </p:spTree>
    <p:extLst>
      <p:ext uri="{BB962C8B-B14F-4D97-AF65-F5344CB8AC3E}">
        <p14:creationId xmlns:p14="http://schemas.microsoft.com/office/powerpoint/2010/main" val="4233505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3E3D1-91A0-A3D7-D310-72CCC8CE45A1}"/>
              </a:ext>
            </a:extLst>
          </p:cNvPr>
          <p:cNvSpPr>
            <a:spLocks noGrp="1"/>
          </p:cNvSpPr>
          <p:nvPr>
            <p:ph type="ctrTitle"/>
          </p:nvPr>
        </p:nvSpPr>
        <p:spPr>
          <a:xfrm>
            <a:off x="838200" y="136525"/>
            <a:ext cx="10046898" cy="1034241"/>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C05023E-6B25-9062-A7A8-488272BC1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 name="Rectangle 1">
            <a:extLst>
              <a:ext uri="{FF2B5EF4-FFF2-40B4-BE49-F238E27FC236}">
                <a16:creationId xmlns:a16="http://schemas.microsoft.com/office/drawing/2014/main" id="{8CBEB3BB-A4C2-D9BB-2FC5-99042AA220B8}"/>
              </a:ext>
            </a:extLst>
          </p:cNvPr>
          <p:cNvSpPr>
            <a:spLocks noChangeArrowheads="1"/>
          </p:cNvSpPr>
          <p:nvPr userDrawn="1"/>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4" name="Picture 3" descr="A black background with a bird and text&#10;&#10;Description automatically generated">
            <a:extLst>
              <a:ext uri="{FF2B5EF4-FFF2-40B4-BE49-F238E27FC236}">
                <a16:creationId xmlns:a16="http://schemas.microsoft.com/office/drawing/2014/main" id="{C1AAC850-6A31-2818-0F62-73029BB69B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377363" y="5995838"/>
            <a:ext cx="2814637" cy="862162"/>
          </a:xfrm>
          <a:prstGeom prst="rect">
            <a:avLst/>
          </a:prstGeom>
        </p:spPr>
      </p:pic>
      <p:sp>
        <p:nvSpPr>
          <p:cNvPr id="5" name="TextBox 15">
            <a:extLst>
              <a:ext uri="{FF2B5EF4-FFF2-40B4-BE49-F238E27FC236}">
                <a16:creationId xmlns:a16="http://schemas.microsoft.com/office/drawing/2014/main" id="{256F53BD-B166-5BB3-C570-0A6346CC6CAD}"/>
              </a:ext>
            </a:extLst>
          </p:cNvPr>
          <p:cNvSpPr txBox="1"/>
          <p:nvPr userDrawn="1"/>
        </p:nvSpPr>
        <p:spPr>
          <a:xfrm>
            <a:off x="4643437" y="6451128"/>
            <a:ext cx="2905125"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ea typeface="Aptos" panose="020B0004020202020204" pitchFamily="34" charset="0"/>
              </a:rPr>
              <a:t>© Pennine Learning Associates Ltd  </a:t>
            </a:r>
            <a:endParaRPr lang="en-GB" sz="1200" dirty="0"/>
          </a:p>
        </p:txBody>
      </p:sp>
    </p:spTree>
    <p:extLst>
      <p:ext uri="{BB962C8B-B14F-4D97-AF65-F5344CB8AC3E}">
        <p14:creationId xmlns:p14="http://schemas.microsoft.com/office/powerpoint/2010/main" val="680357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CC485-FD6F-FB79-7A8C-9F3FB490A8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DCE0859-D830-02F8-8A5A-4D895290C3D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bird flying in the sky&#10;&#10;Description automatically generated">
            <a:extLst>
              <a:ext uri="{FF2B5EF4-FFF2-40B4-BE49-F238E27FC236}">
                <a16:creationId xmlns:a16="http://schemas.microsoft.com/office/drawing/2014/main" id="{6A57BD13-FC67-ACDB-F5AD-6450A74F96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24354" y="5942012"/>
            <a:ext cx="867646" cy="862013"/>
          </a:xfrm>
          <a:prstGeom prst="rect">
            <a:avLst/>
          </a:prstGeom>
        </p:spPr>
      </p:pic>
      <p:sp>
        <p:nvSpPr>
          <p:cNvPr id="9" name="TextBox 8">
            <a:extLst>
              <a:ext uri="{FF2B5EF4-FFF2-40B4-BE49-F238E27FC236}">
                <a16:creationId xmlns:a16="http://schemas.microsoft.com/office/drawing/2014/main" id="{247BD859-94CF-6FD8-76C1-ABE3B9BCEFDC}"/>
              </a:ext>
            </a:extLst>
          </p:cNvPr>
          <p:cNvSpPr txBox="1"/>
          <p:nvPr userDrawn="1"/>
        </p:nvSpPr>
        <p:spPr>
          <a:xfrm>
            <a:off x="4643437" y="6527026"/>
            <a:ext cx="2905125" cy="276999"/>
          </a:xfrm>
          <a:prstGeom prst="rect">
            <a:avLst/>
          </a:prstGeom>
          <a:noFill/>
        </p:spPr>
        <p:txBody>
          <a:bodyPr wrap="square">
            <a:spAutoFit/>
          </a:bodyPr>
          <a:lstStyle/>
          <a:p>
            <a:r>
              <a:rPr lang="en-GB" sz="1200" dirty="0">
                <a:ea typeface="Aptos" panose="020B0004020202020204" pitchFamily="34" charset="0"/>
              </a:rPr>
              <a:t>© Pennine Learning Associates Ltd </a:t>
            </a:r>
            <a:endParaRPr lang="en-GB" sz="1200" dirty="0"/>
          </a:p>
        </p:txBody>
      </p:sp>
    </p:spTree>
    <p:extLst>
      <p:ext uri="{BB962C8B-B14F-4D97-AF65-F5344CB8AC3E}">
        <p14:creationId xmlns:p14="http://schemas.microsoft.com/office/powerpoint/2010/main" val="3560110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C6061-1BF0-E8FC-C570-0CE492C36404}"/>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1583A6B-F9AD-260C-2A55-7861931CBA0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7" name="Picture 6" descr="A bird flying in the sky&#10;&#10;Description automatically generated">
            <a:extLst>
              <a:ext uri="{FF2B5EF4-FFF2-40B4-BE49-F238E27FC236}">
                <a16:creationId xmlns:a16="http://schemas.microsoft.com/office/drawing/2014/main" id="{E863CBFD-5DD8-E121-575E-5C795E1FB4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24354" y="5942012"/>
            <a:ext cx="867646" cy="862013"/>
          </a:xfrm>
          <a:prstGeom prst="rect">
            <a:avLst/>
          </a:prstGeom>
        </p:spPr>
      </p:pic>
      <p:sp>
        <p:nvSpPr>
          <p:cNvPr id="8" name="TextBox 7">
            <a:extLst>
              <a:ext uri="{FF2B5EF4-FFF2-40B4-BE49-F238E27FC236}">
                <a16:creationId xmlns:a16="http://schemas.microsoft.com/office/drawing/2014/main" id="{AF4B7C1E-BBDA-9D72-AFC5-6DC51818450A}"/>
              </a:ext>
            </a:extLst>
          </p:cNvPr>
          <p:cNvSpPr txBox="1"/>
          <p:nvPr userDrawn="1"/>
        </p:nvSpPr>
        <p:spPr>
          <a:xfrm>
            <a:off x="4643437" y="6527026"/>
            <a:ext cx="2905125" cy="276999"/>
          </a:xfrm>
          <a:prstGeom prst="rect">
            <a:avLst/>
          </a:prstGeom>
          <a:noFill/>
        </p:spPr>
        <p:txBody>
          <a:bodyPr wrap="square">
            <a:spAutoFit/>
          </a:bodyPr>
          <a:lstStyle/>
          <a:p>
            <a:r>
              <a:rPr lang="en-GB" sz="1200" dirty="0">
                <a:ea typeface="Aptos" panose="020B0004020202020204" pitchFamily="34" charset="0"/>
              </a:rPr>
              <a:t>© Pennine Learning Associates Ltd </a:t>
            </a:r>
            <a:endParaRPr lang="en-GB" sz="1200" dirty="0"/>
          </a:p>
        </p:txBody>
      </p:sp>
    </p:spTree>
    <p:extLst>
      <p:ext uri="{BB962C8B-B14F-4D97-AF65-F5344CB8AC3E}">
        <p14:creationId xmlns:p14="http://schemas.microsoft.com/office/powerpoint/2010/main" val="42562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5E7B9-1F65-2F40-F467-CA5BC1A0672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31F1AE-1941-F93D-C13F-45110B9C66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51F6414-F19C-12B1-ECCA-3E9B6A8DAF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bird flying in the sky&#10;&#10;Description automatically generated">
            <a:extLst>
              <a:ext uri="{FF2B5EF4-FFF2-40B4-BE49-F238E27FC236}">
                <a16:creationId xmlns:a16="http://schemas.microsoft.com/office/drawing/2014/main" id="{B824C6B4-2FB1-BE5D-A072-34EFD3D5D6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24354" y="5942012"/>
            <a:ext cx="867646" cy="862013"/>
          </a:xfrm>
          <a:prstGeom prst="rect">
            <a:avLst/>
          </a:prstGeom>
        </p:spPr>
      </p:pic>
      <p:sp>
        <p:nvSpPr>
          <p:cNvPr id="9" name="TextBox 8">
            <a:extLst>
              <a:ext uri="{FF2B5EF4-FFF2-40B4-BE49-F238E27FC236}">
                <a16:creationId xmlns:a16="http://schemas.microsoft.com/office/drawing/2014/main" id="{C4A2CD3F-AF63-D2C0-DA11-9B1869FB20DB}"/>
              </a:ext>
            </a:extLst>
          </p:cNvPr>
          <p:cNvSpPr txBox="1"/>
          <p:nvPr userDrawn="1"/>
        </p:nvSpPr>
        <p:spPr>
          <a:xfrm>
            <a:off x="4719637" y="6581001"/>
            <a:ext cx="2905125" cy="276999"/>
          </a:xfrm>
          <a:prstGeom prst="rect">
            <a:avLst/>
          </a:prstGeom>
          <a:noFill/>
        </p:spPr>
        <p:txBody>
          <a:bodyPr wrap="square">
            <a:spAutoFit/>
          </a:bodyPr>
          <a:lstStyle/>
          <a:p>
            <a:r>
              <a:rPr lang="en-GB" sz="1200" dirty="0">
                <a:ea typeface="Aptos" panose="020B0004020202020204" pitchFamily="34" charset="0"/>
              </a:rPr>
              <a:t>© Pennine Learning Associates Ltd </a:t>
            </a:r>
            <a:endParaRPr lang="en-GB" sz="1200" dirty="0"/>
          </a:p>
        </p:txBody>
      </p:sp>
    </p:spTree>
    <p:extLst>
      <p:ext uri="{BB962C8B-B14F-4D97-AF65-F5344CB8AC3E}">
        <p14:creationId xmlns:p14="http://schemas.microsoft.com/office/powerpoint/2010/main" val="3735907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F4752-994C-90B7-06C8-DCE7EE84A70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D18E7B4-9342-F765-E870-AC155A4956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3CF37C-A557-9E82-C0E7-94BADC991A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77A6303-F643-53A3-920F-B974273FF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DFA7A9-8C0A-CC58-180A-AED48274F9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descr="A bird flying in the sky&#10;&#10;Description automatically generated">
            <a:extLst>
              <a:ext uri="{FF2B5EF4-FFF2-40B4-BE49-F238E27FC236}">
                <a16:creationId xmlns:a16="http://schemas.microsoft.com/office/drawing/2014/main" id="{6FE67456-ECBE-9E6B-A61D-DA3FC141301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24354" y="5942012"/>
            <a:ext cx="867646" cy="862013"/>
          </a:xfrm>
          <a:prstGeom prst="rect">
            <a:avLst/>
          </a:prstGeom>
        </p:spPr>
      </p:pic>
      <p:sp>
        <p:nvSpPr>
          <p:cNvPr id="11" name="TextBox 10">
            <a:extLst>
              <a:ext uri="{FF2B5EF4-FFF2-40B4-BE49-F238E27FC236}">
                <a16:creationId xmlns:a16="http://schemas.microsoft.com/office/drawing/2014/main" id="{17D8127D-3EE2-8140-3268-6A0847037BB9}"/>
              </a:ext>
            </a:extLst>
          </p:cNvPr>
          <p:cNvSpPr txBox="1"/>
          <p:nvPr userDrawn="1"/>
        </p:nvSpPr>
        <p:spPr>
          <a:xfrm>
            <a:off x="4719637" y="6524565"/>
            <a:ext cx="2905125" cy="276999"/>
          </a:xfrm>
          <a:prstGeom prst="rect">
            <a:avLst/>
          </a:prstGeom>
          <a:noFill/>
        </p:spPr>
        <p:txBody>
          <a:bodyPr wrap="square">
            <a:spAutoFit/>
          </a:bodyPr>
          <a:lstStyle/>
          <a:p>
            <a:r>
              <a:rPr lang="en-GB" sz="1200" dirty="0">
                <a:ea typeface="Aptos" panose="020B0004020202020204" pitchFamily="34" charset="0"/>
              </a:rPr>
              <a:t>© Pennine Learning Associates Ltd </a:t>
            </a:r>
            <a:endParaRPr lang="en-GB" sz="1200" dirty="0"/>
          </a:p>
        </p:txBody>
      </p:sp>
    </p:spTree>
    <p:extLst>
      <p:ext uri="{BB962C8B-B14F-4D97-AF65-F5344CB8AC3E}">
        <p14:creationId xmlns:p14="http://schemas.microsoft.com/office/powerpoint/2010/main" val="855068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D4F68-508A-D0A4-2596-D46AC46AB19D}"/>
              </a:ext>
            </a:extLst>
          </p:cNvPr>
          <p:cNvSpPr>
            <a:spLocks noGrp="1"/>
          </p:cNvSpPr>
          <p:nvPr>
            <p:ph type="title"/>
          </p:nvPr>
        </p:nvSpPr>
        <p:spPr/>
        <p:txBody>
          <a:bodyPr/>
          <a:lstStyle/>
          <a:p>
            <a:r>
              <a:rPr lang="en-US"/>
              <a:t>Click to edit Master title style</a:t>
            </a:r>
            <a:endParaRPr lang="en-GB"/>
          </a:p>
        </p:txBody>
      </p:sp>
      <p:pic>
        <p:nvPicPr>
          <p:cNvPr id="6" name="Picture 5" descr="A bird flying in the sky&#10;&#10;Description automatically generated">
            <a:extLst>
              <a:ext uri="{FF2B5EF4-FFF2-40B4-BE49-F238E27FC236}">
                <a16:creationId xmlns:a16="http://schemas.microsoft.com/office/drawing/2014/main" id="{84A731BD-4AA6-5EBA-B5E4-99524B26C4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24354" y="5942012"/>
            <a:ext cx="867646" cy="862013"/>
          </a:xfrm>
          <a:prstGeom prst="rect">
            <a:avLst/>
          </a:prstGeom>
        </p:spPr>
      </p:pic>
      <p:sp>
        <p:nvSpPr>
          <p:cNvPr id="7" name="TextBox 6">
            <a:extLst>
              <a:ext uri="{FF2B5EF4-FFF2-40B4-BE49-F238E27FC236}">
                <a16:creationId xmlns:a16="http://schemas.microsoft.com/office/drawing/2014/main" id="{81EC7C6D-473B-EA78-D0E7-4987058D1E5C}"/>
              </a:ext>
            </a:extLst>
          </p:cNvPr>
          <p:cNvSpPr txBox="1"/>
          <p:nvPr userDrawn="1"/>
        </p:nvSpPr>
        <p:spPr>
          <a:xfrm>
            <a:off x="4643437" y="6492875"/>
            <a:ext cx="2905125" cy="276999"/>
          </a:xfrm>
          <a:prstGeom prst="rect">
            <a:avLst/>
          </a:prstGeom>
          <a:noFill/>
        </p:spPr>
        <p:txBody>
          <a:bodyPr wrap="square">
            <a:spAutoFit/>
          </a:bodyPr>
          <a:lstStyle/>
          <a:p>
            <a:r>
              <a:rPr lang="en-GB" sz="1200" dirty="0">
                <a:ea typeface="Aptos" panose="020B0004020202020204" pitchFamily="34" charset="0"/>
              </a:rPr>
              <a:t>© Pennine Learning Associates Ltd  </a:t>
            </a:r>
            <a:endParaRPr lang="en-GB" sz="1200" dirty="0"/>
          </a:p>
        </p:txBody>
      </p:sp>
    </p:spTree>
    <p:extLst>
      <p:ext uri="{BB962C8B-B14F-4D97-AF65-F5344CB8AC3E}">
        <p14:creationId xmlns:p14="http://schemas.microsoft.com/office/powerpoint/2010/main" val="915160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ird flying in the sky&#10;&#10;Description automatically generated">
            <a:extLst>
              <a:ext uri="{FF2B5EF4-FFF2-40B4-BE49-F238E27FC236}">
                <a16:creationId xmlns:a16="http://schemas.microsoft.com/office/drawing/2014/main" id="{2F38281D-21FB-FC69-041E-C9ACA92153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24354" y="5942012"/>
            <a:ext cx="867646" cy="862013"/>
          </a:xfrm>
          <a:prstGeom prst="rect">
            <a:avLst/>
          </a:prstGeom>
        </p:spPr>
      </p:pic>
      <p:sp>
        <p:nvSpPr>
          <p:cNvPr id="6" name="TextBox 5">
            <a:extLst>
              <a:ext uri="{FF2B5EF4-FFF2-40B4-BE49-F238E27FC236}">
                <a16:creationId xmlns:a16="http://schemas.microsoft.com/office/drawing/2014/main" id="{840EEAE2-F248-823D-B0D7-972DE9E44365}"/>
              </a:ext>
            </a:extLst>
          </p:cNvPr>
          <p:cNvSpPr txBox="1"/>
          <p:nvPr userDrawn="1"/>
        </p:nvSpPr>
        <p:spPr>
          <a:xfrm>
            <a:off x="4643437" y="6527026"/>
            <a:ext cx="2905125" cy="276999"/>
          </a:xfrm>
          <a:prstGeom prst="rect">
            <a:avLst/>
          </a:prstGeom>
          <a:noFill/>
        </p:spPr>
        <p:txBody>
          <a:bodyPr wrap="square">
            <a:spAutoFit/>
          </a:bodyPr>
          <a:lstStyle/>
          <a:p>
            <a:r>
              <a:rPr lang="en-GB" sz="1200" dirty="0">
                <a:ea typeface="Aptos" panose="020B0004020202020204" pitchFamily="34" charset="0"/>
              </a:rPr>
              <a:t>© Pennine Learning Associates Ltd </a:t>
            </a:r>
            <a:endParaRPr lang="en-GB" sz="1200" dirty="0"/>
          </a:p>
        </p:txBody>
      </p:sp>
    </p:spTree>
    <p:extLst>
      <p:ext uri="{BB962C8B-B14F-4D97-AF65-F5344CB8AC3E}">
        <p14:creationId xmlns:p14="http://schemas.microsoft.com/office/powerpoint/2010/main" val="406788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BDCC8-A0F7-3B3B-43DC-6CE10A43FF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AC629FD-A217-1856-452E-3643435B9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01354D-406E-64D1-8704-0EE22462CC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ird flying in the sky&#10;&#10;Description automatically generated">
            <a:extLst>
              <a:ext uri="{FF2B5EF4-FFF2-40B4-BE49-F238E27FC236}">
                <a16:creationId xmlns:a16="http://schemas.microsoft.com/office/drawing/2014/main" id="{197AC021-3A7A-C188-94DB-EDD3D53F137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24354" y="5942012"/>
            <a:ext cx="867646" cy="862013"/>
          </a:xfrm>
          <a:prstGeom prst="rect">
            <a:avLst/>
          </a:prstGeom>
        </p:spPr>
      </p:pic>
      <p:sp>
        <p:nvSpPr>
          <p:cNvPr id="9" name="TextBox 8">
            <a:extLst>
              <a:ext uri="{FF2B5EF4-FFF2-40B4-BE49-F238E27FC236}">
                <a16:creationId xmlns:a16="http://schemas.microsoft.com/office/drawing/2014/main" id="{523483F8-67BF-9054-EE55-35AB31BB8CC8}"/>
              </a:ext>
            </a:extLst>
          </p:cNvPr>
          <p:cNvSpPr txBox="1"/>
          <p:nvPr userDrawn="1"/>
        </p:nvSpPr>
        <p:spPr>
          <a:xfrm>
            <a:off x="4643437" y="6527026"/>
            <a:ext cx="2905125" cy="276999"/>
          </a:xfrm>
          <a:prstGeom prst="rect">
            <a:avLst/>
          </a:prstGeom>
          <a:noFill/>
        </p:spPr>
        <p:txBody>
          <a:bodyPr wrap="square">
            <a:spAutoFit/>
          </a:bodyPr>
          <a:lstStyle/>
          <a:p>
            <a:r>
              <a:rPr lang="en-GB" sz="1200" dirty="0">
                <a:ea typeface="Aptos" panose="020B0004020202020204" pitchFamily="34" charset="0"/>
              </a:rPr>
              <a:t>© Pennine Learning Associates Ltd</a:t>
            </a:r>
            <a:endParaRPr lang="en-GB" sz="1200" dirty="0"/>
          </a:p>
        </p:txBody>
      </p:sp>
    </p:spTree>
    <p:extLst>
      <p:ext uri="{BB962C8B-B14F-4D97-AF65-F5344CB8AC3E}">
        <p14:creationId xmlns:p14="http://schemas.microsoft.com/office/powerpoint/2010/main" val="2071676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CC485-FD6F-FB79-7A8C-9F3FB490A8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DCE0859-D830-02F8-8A5A-4D895290C3D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bird flying in the sky&#10;&#10;Description automatically generated">
            <a:extLst>
              <a:ext uri="{FF2B5EF4-FFF2-40B4-BE49-F238E27FC236}">
                <a16:creationId xmlns:a16="http://schemas.microsoft.com/office/drawing/2014/main" id="{6A57BD13-FC67-ACDB-F5AD-6450A74F96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798" t="31597" r="34398" b="37799"/>
          <a:stretch/>
        </p:blipFill>
        <p:spPr>
          <a:xfrm>
            <a:off x="11324354" y="5942012"/>
            <a:ext cx="867646" cy="862013"/>
          </a:xfrm>
          <a:prstGeom prst="rect">
            <a:avLst/>
          </a:prstGeom>
        </p:spPr>
      </p:pic>
      <p:sp>
        <p:nvSpPr>
          <p:cNvPr id="9" name="TextBox 8">
            <a:extLst>
              <a:ext uri="{FF2B5EF4-FFF2-40B4-BE49-F238E27FC236}">
                <a16:creationId xmlns:a16="http://schemas.microsoft.com/office/drawing/2014/main" id="{247BD859-94CF-6FD8-76C1-ABE3B9BCEFDC}"/>
              </a:ext>
            </a:extLst>
          </p:cNvPr>
          <p:cNvSpPr txBox="1"/>
          <p:nvPr userDrawn="1"/>
        </p:nvSpPr>
        <p:spPr>
          <a:xfrm>
            <a:off x="4643437" y="6527026"/>
            <a:ext cx="2905125" cy="276999"/>
          </a:xfrm>
          <a:prstGeom prst="rect">
            <a:avLst/>
          </a:prstGeom>
          <a:noFill/>
        </p:spPr>
        <p:txBody>
          <a:bodyPr wrap="square">
            <a:spAutoFit/>
          </a:bodyPr>
          <a:lstStyle/>
          <a:p>
            <a:r>
              <a:rPr lang="en-GB" sz="1200" dirty="0">
                <a:ea typeface="Aptos" panose="020B0004020202020204" pitchFamily="34" charset="0"/>
              </a:rPr>
              <a:t>© Pennine Learning Associates Ltd </a:t>
            </a:r>
            <a:endParaRPr lang="en-GB" sz="1200" dirty="0"/>
          </a:p>
        </p:txBody>
      </p:sp>
    </p:spTree>
    <p:extLst>
      <p:ext uri="{BB962C8B-B14F-4D97-AF65-F5344CB8AC3E}">
        <p14:creationId xmlns:p14="http://schemas.microsoft.com/office/powerpoint/2010/main" val="292590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D8129-F994-E810-349B-F485A69937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7AF3342-5F9A-8728-2B2B-708B71F404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D4E2837-FE73-DE38-09D4-F00388A4BB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ird flying in the sky&#10;&#10;Description automatically generated">
            <a:extLst>
              <a:ext uri="{FF2B5EF4-FFF2-40B4-BE49-F238E27FC236}">
                <a16:creationId xmlns:a16="http://schemas.microsoft.com/office/drawing/2014/main" id="{CA3FCFC2-2E28-4BF6-60D3-64E5D34EB5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24354" y="5942012"/>
            <a:ext cx="867646" cy="862013"/>
          </a:xfrm>
          <a:prstGeom prst="rect">
            <a:avLst/>
          </a:prstGeom>
        </p:spPr>
      </p:pic>
      <p:sp>
        <p:nvSpPr>
          <p:cNvPr id="9" name="TextBox 8">
            <a:extLst>
              <a:ext uri="{FF2B5EF4-FFF2-40B4-BE49-F238E27FC236}">
                <a16:creationId xmlns:a16="http://schemas.microsoft.com/office/drawing/2014/main" id="{FB85F3BC-2D43-1921-5489-B3572F8E7997}"/>
              </a:ext>
            </a:extLst>
          </p:cNvPr>
          <p:cNvSpPr txBox="1"/>
          <p:nvPr userDrawn="1"/>
        </p:nvSpPr>
        <p:spPr>
          <a:xfrm>
            <a:off x="4643437" y="6527026"/>
            <a:ext cx="2905125" cy="276999"/>
          </a:xfrm>
          <a:prstGeom prst="rect">
            <a:avLst/>
          </a:prstGeom>
          <a:noFill/>
        </p:spPr>
        <p:txBody>
          <a:bodyPr wrap="square">
            <a:spAutoFit/>
          </a:bodyPr>
          <a:lstStyle/>
          <a:p>
            <a:r>
              <a:rPr lang="en-GB" sz="1200" dirty="0">
                <a:ea typeface="Aptos" panose="020B0004020202020204" pitchFamily="34" charset="0"/>
              </a:rPr>
              <a:t>© Pennine Learning Associates Ltd </a:t>
            </a:r>
            <a:endParaRPr lang="en-GB" sz="1200" dirty="0"/>
          </a:p>
        </p:txBody>
      </p:sp>
    </p:spTree>
    <p:extLst>
      <p:ext uri="{BB962C8B-B14F-4D97-AF65-F5344CB8AC3E}">
        <p14:creationId xmlns:p14="http://schemas.microsoft.com/office/powerpoint/2010/main" val="3778781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4193E-1493-FF13-21AF-99C08172726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BF3B08B-CA95-B37C-9D6E-3A837002BB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A bird flying in the sky&#10;&#10;Description automatically generated">
            <a:extLst>
              <a:ext uri="{FF2B5EF4-FFF2-40B4-BE49-F238E27FC236}">
                <a16:creationId xmlns:a16="http://schemas.microsoft.com/office/drawing/2014/main" id="{05AE0BCE-C913-24FF-6DF6-9E08D3B704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24354" y="5942012"/>
            <a:ext cx="867646" cy="862013"/>
          </a:xfrm>
          <a:prstGeom prst="rect">
            <a:avLst/>
          </a:prstGeom>
        </p:spPr>
      </p:pic>
      <p:sp>
        <p:nvSpPr>
          <p:cNvPr id="8" name="TextBox 7">
            <a:extLst>
              <a:ext uri="{FF2B5EF4-FFF2-40B4-BE49-F238E27FC236}">
                <a16:creationId xmlns:a16="http://schemas.microsoft.com/office/drawing/2014/main" id="{0969C8A1-8E86-E8F8-805B-31C1013F19EF}"/>
              </a:ext>
            </a:extLst>
          </p:cNvPr>
          <p:cNvSpPr txBox="1"/>
          <p:nvPr userDrawn="1"/>
        </p:nvSpPr>
        <p:spPr>
          <a:xfrm>
            <a:off x="4643437" y="6575969"/>
            <a:ext cx="2905125" cy="276999"/>
          </a:xfrm>
          <a:prstGeom prst="rect">
            <a:avLst/>
          </a:prstGeom>
          <a:noFill/>
        </p:spPr>
        <p:txBody>
          <a:bodyPr wrap="square">
            <a:spAutoFit/>
          </a:bodyPr>
          <a:lstStyle/>
          <a:p>
            <a:r>
              <a:rPr lang="en-GB" sz="1200" dirty="0">
                <a:ea typeface="Aptos" panose="020B0004020202020204" pitchFamily="34" charset="0"/>
              </a:rPr>
              <a:t>© Pennine Learning Associates Ltd </a:t>
            </a:r>
            <a:endParaRPr lang="en-GB" sz="1200" dirty="0"/>
          </a:p>
        </p:txBody>
      </p:sp>
    </p:spTree>
    <p:extLst>
      <p:ext uri="{BB962C8B-B14F-4D97-AF65-F5344CB8AC3E}">
        <p14:creationId xmlns:p14="http://schemas.microsoft.com/office/powerpoint/2010/main" val="2929218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E8C910-328E-1E47-C77A-44544F5AA5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652DC2-5E1C-0B54-85C5-4313F0D389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A bird flying in the sky&#10;&#10;Description automatically generated">
            <a:extLst>
              <a:ext uri="{FF2B5EF4-FFF2-40B4-BE49-F238E27FC236}">
                <a16:creationId xmlns:a16="http://schemas.microsoft.com/office/drawing/2014/main" id="{0D0DD4CF-5EE0-6BD2-C102-BFC67158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24354" y="5942012"/>
            <a:ext cx="867646" cy="862013"/>
          </a:xfrm>
          <a:prstGeom prst="rect">
            <a:avLst/>
          </a:prstGeom>
        </p:spPr>
      </p:pic>
      <p:sp>
        <p:nvSpPr>
          <p:cNvPr id="8" name="TextBox 7">
            <a:extLst>
              <a:ext uri="{FF2B5EF4-FFF2-40B4-BE49-F238E27FC236}">
                <a16:creationId xmlns:a16="http://schemas.microsoft.com/office/drawing/2014/main" id="{25ADCA50-E98F-9FAE-D2AB-AF28F6F6C2FB}"/>
              </a:ext>
            </a:extLst>
          </p:cNvPr>
          <p:cNvSpPr txBox="1"/>
          <p:nvPr userDrawn="1"/>
        </p:nvSpPr>
        <p:spPr>
          <a:xfrm>
            <a:off x="4643437" y="6558716"/>
            <a:ext cx="2905125" cy="276999"/>
          </a:xfrm>
          <a:prstGeom prst="rect">
            <a:avLst/>
          </a:prstGeom>
          <a:noFill/>
        </p:spPr>
        <p:txBody>
          <a:bodyPr wrap="square">
            <a:spAutoFit/>
          </a:bodyPr>
          <a:lstStyle/>
          <a:p>
            <a:r>
              <a:rPr lang="en-GB" sz="1200" dirty="0">
                <a:ea typeface="Aptos" panose="020B0004020202020204" pitchFamily="34" charset="0"/>
              </a:rPr>
              <a:t>© Pennine Learning Associates Ltd </a:t>
            </a:r>
            <a:endParaRPr lang="en-GB" sz="1200" dirty="0"/>
          </a:p>
        </p:txBody>
      </p:sp>
    </p:spTree>
    <p:extLst>
      <p:ext uri="{BB962C8B-B14F-4D97-AF65-F5344CB8AC3E}">
        <p14:creationId xmlns:p14="http://schemas.microsoft.com/office/powerpoint/2010/main" val="345820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C6061-1BF0-E8FC-C570-0CE492C36404}"/>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1583A6B-F9AD-260C-2A55-7861931CBA0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7" name="Picture 6" descr="A bird flying in the sky&#10;&#10;Description automatically generated">
            <a:extLst>
              <a:ext uri="{FF2B5EF4-FFF2-40B4-BE49-F238E27FC236}">
                <a16:creationId xmlns:a16="http://schemas.microsoft.com/office/drawing/2014/main" id="{E863CBFD-5DD8-E121-575E-5C795E1FB4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798" t="31597" r="34398" b="37799"/>
          <a:stretch/>
        </p:blipFill>
        <p:spPr>
          <a:xfrm>
            <a:off x="11324354" y="5942012"/>
            <a:ext cx="867646" cy="862013"/>
          </a:xfrm>
          <a:prstGeom prst="rect">
            <a:avLst/>
          </a:prstGeom>
        </p:spPr>
      </p:pic>
      <p:sp>
        <p:nvSpPr>
          <p:cNvPr id="8" name="TextBox 7">
            <a:extLst>
              <a:ext uri="{FF2B5EF4-FFF2-40B4-BE49-F238E27FC236}">
                <a16:creationId xmlns:a16="http://schemas.microsoft.com/office/drawing/2014/main" id="{AF4B7C1E-BBDA-9D72-AFC5-6DC51818450A}"/>
              </a:ext>
            </a:extLst>
          </p:cNvPr>
          <p:cNvSpPr txBox="1"/>
          <p:nvPr userDrawn="1"/>
        </p:nvSpPr>
        <p:spPr>
          <a:xfrm>
            <a:off x="4643437" y="6527026"/>
            <a:ext cx="2905125" cy="276999"/>
          </a:xfrm>
          <a:prstGeom prst="rect">
            <a:avLst/>
          </a:prstGeom>
          <a:noFill/>
        </p:spPr>
        <p:txBody>
          <a:bodyPr wrap="square">
            <a:spAutoFit/>
          </a:bodyPr>
          <a:lstStyle/>
          <a:p>
            <a:r>
              <a:rPr lang="en-GB" sz="1200" dirty="0">
                <a:ea typeface="Aptos" panose="020B0004020202020204" pitchFamily="34" charset="0"/>
              </a:rPr>
              <a:t>© Pennine Learning Associates Ltd </a:t>
            </a:r>
            <a:endParaRPr lang="en-GB" sz="1200" dirty="0"/>
          </a:p>
        </p:txBody>
      </p:sp>
    </p:spTree>
    <p:extLst>
      <p:ext uri="{BB962C8B-B14F-4D97-AF65-F5344CB8AC3E}">
        <p14:creationId xmlns:p14="http://schemas.microsoft.com/office/powerpoint/2010/main" val="3488659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5E7B9-1F65-2F40-F467-CA5BC1A0672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31F1AE-1941-F93D-C13F-45110B9C66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51F6414-F19C-12B1-ECCA-3E9B6A8DAF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bird flying in the sky&#10;&#10;Description automatically generated">
            <a:extLst>
              <a:ext uri="{FF2B5EF4-FFF2-40B4-BE49-F238E27FC236}">
                <a16:creationId xmlns:a16="http://schemas.microsoft.com/office/drawing/2014/main" id="{B824C6B4-2FB1-BE5D-A072-34EFD3D5D65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798" t="31597" r="34398" b="37799"/>
          <a:stretch/>
        </p:blipFill>
        <p:spPr>
          <a:xfrm>
            <a:off x="11324354" y="5942012"/>
            <a:ext cx="867646" cy="862013"/>
          </a:xfrm>
          <a:prstGeom prst="rect">
            <a:avLst/>
          </a:prstGeom>
        </p:spPr>
      </p:pic>
      <p:sp>
        <p:nvSpPr>
          <p:cNvPr id="9" name="TextBox 8">
            <a:extLst>
              <a:ext uri="{FF2B5EF4-FFF2-40B4-BE49-F238E27FC236}">
                <a16:creationId xmlns:a16="http://schemas.microsoft.com/office/drawing/2014/main" id="{C4A2CD3F-AF63-D2C0-DA11-9B1869FB20DB}"/>
              </a:ext>
            </a:extLst>
          </p:cNvPr>
          <p:cNvSpPr txBox="1"/>
          <p:nvPr userDrawn="1"/>
        </p:nvSpPr>
        <p:spPr>
          <a:xfrm>
            <a:off x="4719637" y="6581001"/>
            <a:ext cx="2905125" cy="276999"/>
          </a:xfrm>
          <a:prstGeom prst="rect">
            <a:avLst/>
          </a:prstGeom>
          <a:noFill/>
        </p:spPr>
        <p:txBody>
          <a:bodyPr wrap="square">
            <a:spAutoFit/>
          </a:bodyPr>
          <a:lstStyle/>
          <a:p>
            <a:r>
              <a:rPr lang="en-GB" sz="1200" dirty="0">
                <a:ea typeface="Aptos" panose="020B0004020202020204" pitchFamily="34" charset="0"/>
              </a:rPr>
              <a:t>© Pennine Learning Associates Ltd </a:t>
            </a:r>
            <a:endParaRPr lang="en-GB" sz="1200" dirty="0"/>
          </a:p>
        </p:txBody>
      </p:sp>
    </p:spTree>
    <p:extLst>
      <p:ext uri="{BB962C8B-B14F-4D97-AF65-F5344CB8AC3E}">
        <p14:creationId xmlns:p14="http://schemas.microsoft.com/office/powerpoint/2010/main" val="221974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F4752-994C-90B7-06C8-DCE7EE84A70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D18E7B4-9342-F765-E870-AC155A4956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3CF37C-A557-9E82-C0E7-94BADC991A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77A6303-F643-53A3-920F-B974273FF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DFA7A9-8C0A-CC58-180A-AED48274F9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descr="A bird flying in the sky&#10;&#10;Description automatically generated">
            <a:extLst>
              <a:ext uri="{FF2B5EF4-FFF2-40B4-BE49-F238E27FC236}">
                <a16:creationId xmlns:a16="http://schemas.microsoft.com/office/drawing/2014/main" id="{6FE67456-ECBE-9E6B-A61D-DA3FC141301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798" t="31597" r="34398" b="37799"/>
          <a:stretch/>
        </p:blipFill>
        <p:spPr>
          <a:xfrm>
            <a:off x="11324354" y="5942012"/>
            <a:ext cx="867646" cy="862013"/>
          </a:xfrm>
          <a:prstGeom prst="rect">
            <a:avLst/>
          </a:prstGeom>
        </p:spPr>
      </p:pic>
      <p:sp>
        <p:nvSpPr>
          <p:cNvPr id="11" name="TextBox 10">
            <a:extLst>
              <a:ext uri="{FF2B5EF4-FFF2-40B4-BE49-F238E27FC236}">
                <a16:creationId xmlns:a16="http://schemas.microsoft.com/office/drawing/2014/main" id="{17D8127D-3EE2-8140-3268-6A0847037BB9}"/>
              </a:ext>
            </a:extLst>
          </p:cNvPr>
          <p:cNvSpPr txBox="1"/>
          <p:nvPr userDrawn="1"/>
        </p:nvSpPr>
        <p:spPr>
          <a:xfrm>
            <a:off x="4719637" y="6524565"/>
            <a:ext cx="2905125" cy="276999"/>
          </a:xfrm>
          <a:prstGeom prst="rect">
            <a:avLst/>
          </a:prstGeom>
          <a:noFill/>
        </p:spPr>
        <p:txBody>
          <a:bodyPr wrap="square">
            <a:spAutoFit/>
          </a:bodyPr>
          <a:lstStyle/>
          <a:p>
            <a:r>
              <a:rPr lang="en-GB" sz="1200" dirty="0">
                <a:ea typeface="Aptos" panose="020B0004020202020204" pitchFamily="34" charset="0"/>
              </a:rPr>
              <a:t>© Pennine Learning Associates Ltd </a:t>
            </a:r>
            <a:endParaRPr lang="en-GB" sz="1200" dirty="0"/>
          </a:p>
        </p:txBody>
      </p:sp>
    </p:spTree>
    <p:extLst>
      <p:ext uri="{BB962C8B-B14F-4D97-AF65-F5344CB8AC3E}">
        <p14:creationId xmlns:p14="http://schemas.microsoft.com/office/powerpoint/2010/main" val="2203303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D4F68-508A-D0A4-2596-D46AC46AB19D}"/>
              </a:ext>
            </a:extLst>
          </p:cNvPr>
          <p:cNvSpPr>
            <a:spLocks noGrp="1"/>
          </p:cNvSpPr>
          <p:nvPr>
            <p:ph type="title"/>
          </p:nvPr>
        </p:nvSpPr>
        <p:spPr/>
        <p:txBody>
          <a:bodyPr/>
          <a:lstStyle/>
          <a:p>
            <a:r>
              <a:rPr lang="en-US"/>
              <a:t>Click to edit Master title style</a:t>
            </a:r>
            <a:endParaRPr lang="en-GB"/>
          </a:p>
        </p:txBody>
      </p:sp>
      <p:pic>
        <p:nvPicPr>
          <p:cNvPr id="6" name="Picture 5" descr="A bird flying in the sky&#10;&#10;Description automatically generated">
            <a:extLst>
              <a:ext uri="{FF2B5EF4-FFF2-40B4-BE49-F238E27FC236}">
                <a16:creationId xmlns:a16="http://schemas.microsoft.com/office/drawing/2014/main" id="{84A731BD-4AA6-5EBA-B5E4-99524B26C4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798" t="31597" r="34398" b="37799"/>
          <a:stretch/>
        </p:blipFill>
        <p:spPr>
          <a:xfrm>
            <a:off x="11324354" y="5942012"/>
            <a:ext cx="867646" cy="862013"/>
          </a:xfrm>
          <a:prstGeom prst="rect">
            <a:avLst/>
          </a:prstGeom>
        </p:spPr>
      </p:pic>
      <p:sp>
        <p:nvSpPr>
          <p:cNvPr id="7" name="TextBox 6">
            <a:extLst>
              <a:ext uri="{FF2B5EF4-FFF2-40B4-BE49-F238E27FC236}">
                <a16:creationId xmlns:a16="http://schemas.microsoft.com/office/drawing/2014/main" id="{81EC7C6D-473B-EA78-D0E7-4987058D1E5C}"/>
              </a:ext>
            </a:extLst>
          </p:cNvPr>
          <p:cNvSpPr txBox="1"/>
          <p:nvPr userDrawn="1"/>
        </p:nvSpPr>
        <p:spPr>
          <a:xfrm>
            <a:off x="4643437" y="6492875"/>
            <a:ext cx="2905125" cy="276999"/>
          </a:xfrm>
          <a:prstGeom prst="rect">
            <a:avLst/>
          </a:prstGeom>
          <a:noFill/>
        </p:spPr>
        <p:txBody>
          <a:bodyPr wrap="square">
            <a:spAutoFit/>
          </a:bodyPr>
          <a:lstStyle/>
          <a:p>
            <a:r>
              <a:rPr lang="en-GB" sz="1200" dirty="0">
                <a:ea typeface="Aptos" panose="020B0004020202020204" pitchFamily="34" charset="0"/>
              </a:rPr>
              <a:t>© Pennine Learning Associates Ltd  </a:t>
            </a:r>
            <a:endParaRPr lang="en-GB" sz="1200" dirty="0"/>
          </a:p>
        </p:txBody>
      </p:sp>
    </p:spTree>
    <p:extLst>
      <p:ext uri="{BB962C8B-B14F-4D97-AF65-F5344CB8AC3E}">
        <p14:creationId xmlns:p14="http://schemas.microsoft.com/office/powerpoint/2010/main" val="2722594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ird flying in the sky&#10;&#10;Description automatically generated">
            <a:extLst>
              <a:ext uri="{FF2B5EF4-FFF2-40B4-BE49-F238E27FC236}">
                <a16:creationId xmlns:a16="http://schemas.microsoft.com/office/drawing/2014/main" id="{2F38281D-21FB-FC69-041E-C9ACA92153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798" t="31597" r="34398" b="37799"/>
          <a:stretch/>
        </p:blipFill>
        <p:spPr>
          <a:xfrm>
            <a:off x="11324354" y="5942012"/>
            <a:ext cx="867646" cy="862013"/>
          </a:xfrm>
          <a:prstGeom prst="rect">
            <a:avLst/>
          </a:prstGeom>
        </p:spPr>
      </p:pic>
      <p:sp>
        <p:nvSpPr>
          <p:cNvPr id="6" name="TextBox 5">
            <a:extLst>
              <a:ext uri="{FF2B5EF4-FFF2-40B4-BE49-F238E27FC236}">
                <a16:creationId xmlns:a16="http://schemas.microsoft.com/office/drawing/2014/main" id="{840EEAE2-F248-823D-B0D7-972DE9E44365}"/>
              </a:ext>
            </a:extLst>
          </p:cNvPr>
          <p:cNvSpPr txBox="1"/>
          <p:nvPr userDrawn="1"/>
        </p:nvSpPr>
        <p:spPr>
          <a:xfrm>
            <a:off x="4643437" y="6527026"/>
            <a:ext cx="2905125" cy="276999"/>
          </a:xfrm>
          <a:prstGeom prst="rect">
            <a:avLst/>
          </a:prstGeom>
          <a:noFill/>
        </p:spPr>
        <p:txBody>
          <a:bodyPr wrap="square">
            <a:spAutoFit/>
          </a:bodyPr>
          <a:lstStyle/>
          <a:p>
            <a:r>
              <a:rPr lang="en-GB" sz="1200" dirty="0">
                <a:ea typeface="Aptos" panose="020B0004020202020204" pitchFamily="34" charset="0"/>
              </a:rPr>
              <a:t>© Pennine Learning Associates Ltd </a:t>
            </a:r>
            <a:endParaRPr lang="en-GB" sz="1200" dirty="0"/>
          </a:p>
        </p:txBody>
      </p:sp>
    </p:spTree>
    <p:extLst>
      <p:ext uri="{BB962C8B-B14F-4D97-AF65-F5344CB8AC3E}">
        <p14:creationId xmlns:p14="http://schemas.microsoft.com/office/powerpoint/2010/main" val="1665698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BDCC8-A0F7-3B3B-43DC-6CE10A43FF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AC629FD-A217-1856-452E-3643435B9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01354D-406E-64D1-8704-0EE22462CC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ird flying in the sky&#10;&#10;Description automatically generated">
            <a:extLst>
              <a:ext uri="{FF2B5EF4-FFF2-40B4-BE49-F238E27FC236}">
                <a16:creationId xmlns:a16="http://schemas.microsoft.com/office/drawing/2014/main" id="{197AC021-3A7A-C188-94DB-EDD3D53F13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798" t="31597" r="34398" b="37799"/>
          <a:stretch/>
        </p:blipFill>
        <p:spPr>
          <a:xfrm>
            <a:off x="11324354" y="5942012"/>
            <a:ext cx="867646" cy="862013"/>
          </a:xfrm>
          <a:prstGeom prst="rect">
            <a:avLst/>
          </a:prstGeom>
        </p:spPr>
      </p:pic>
      <p:sp>
        <p:nvSpPr>
          <p:cNvPr id="9" name="TextBox 8">
            <a:extLst>
              <a:ext uri="{FF2B5EF4-FFF2-40B4-BE49-F238E27FC236}">
                <a16:creationId xmlns:a16="http://schemas.microsoft.com/office/drawing/2014/main" id="{523483F8-67BF-9054-EE55-35AB31BB8CC8}"/>
              </a:ext>
            </a:extLst>
          </p:cNvPr>
          <p:cNvSpPr txBox="1"/>
          <p:nvPr userDrawn="1"/>
        </p:nvSpPr>
        <p:spPr>
          <a:xfrm>
            <a:off x="4643437" y="6527026"/>
            <a:ext cx="2905125" cy="276999"/>
          </a:xfrm>
          <a:prstGeom prst="rect">
            <a:avLst/>
          </a:prstGeom>
          <a:noFill/>
        </p:spPr>
        <p:txBody>
          <a:bodyPr wrap="square">
            <a:spAutoFit/>
          </a:bodyPr>
          <a:lstStyle/>
          <a:p>
            <a:r>
              <a:rPr lang="en-GB" sz="1200" dirty="0">
                <a:ea typeface="Aptos" panose="020B0004020202020204" pitchFamily="34" charset="0"/>
              </a:rPr>
              <a:t>© Pennine Learning Associates Ltd</a:t>
            </a:r>
            <a:endParaRPr lang="en-GB" sz="1200" dirty="0"/>
          </a:p>
        </p:txBody>
      </p:sp>
    </p:spTree>
    <p:extLst>
      <p:ext uri="{BB962C8B-B14F-4D97-AF65-F5344CB8AC3E}">
        <p14:creationId xmlns:p14="http://schemas.microsoft.com/office/powerpoint/2010/main" val="4216564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D8129-F994-E810-349B-F485A69937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7AF3342-5F9A-8728-2B2B-708B71F404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D4E2837-FE73-DE38-09D4-F00388A4BB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ird flying in the sky&#10;&#10;Description automatically generated">
            <a:extLst>
              <a:ext uri="{FF2B5EF4-FFF2-40B4-BE49-F238E27FC236}">
                <a16:creationId xmlns:a16="http://schemas.microsoft.com/office/drawing/2014/main" id="{CA3FCFC2-2E28-4BF6-60D3-64E5D34EB5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798" t="31597" r="34398" b="37799"/>
          <a:stretch/>
        </p:blipFill>
        <p:spPr>
          <a:xfrm>
            <a:off x="11324354" y="5942012"/>
            <a:ext cx="867646" cy="862013"/>
          </a:xfrm>
          <a:prstGeom prst="rect">
            <a:avLst/>
          </a:prstGeom>
        </p:spPr>
      </p:pic>
      <p:sp>
        <p:nvSpPr>
          <p:cNvPr id="9" name="TextBox 8">
            <a:extLst>
              <a:ext uri="{FF2B5EF4-FFF2-40B4-BE49-F238E27FC236}">
                <a16:creationId xmlns:a16="http://schemas.microsoft.com/office/drawing/2014/main" id="{FB85F3BC-2D43-1921-5489-B3572F8E7997}"/>
              </a:ext>
            </a:extLst>
          </p:cNvPr>
          <p:cNvSpPr txBox="1"/>
          <p:nvPr userDrawn="1"/>
        </p:nvSpPr>
        <p:spPr>
          <a:xfrm>
            <a:off x="4643437" y="6527026"/>
            <a:ext cx="2905125" cy="276999"/>
          </a:xfrm>
          <a:prstGeom prst="rect">
            <a:avLst/>
          </a:prstGeom>
          <a:noFill/>
        </p:spPr>
        <p:txBody>
          <a:bodyPr wrap="square">
            <a:spAutoFit/>
          </a:bodyPr>
          <a:lstStyle/>
          <a:p>
            <a:r>
              <a:rPr lang="en-GB" sz="1200" dirty="0">
                <a:ea typeface="Aptos" panose="020B0004020202020204" pitchFamily="34" charset="0"/>
              </a:rPr>
              <a:t>© Pennine Learning Associates Ltd </a:t>
            </a:r>
            <a:endParaRPr lang="en-GB" sz="1200" dirty="0"/>
          </a:p>
        </p:txBody>
      </p:sp>
    </p:spTree>
    <p:extLst>
      <p:ext uri="{BB962C8B-B14F-4D97-AF65-F5344CB8AC3E}">
        <p14:creationId xmlns:p14="http://schemas.microsoft.com/office/powerpoint/2010/main" val="1085004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447EB8-3260-B3D9-4BEE-6F5E1D719B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08DA191-D9E0-1421-5362-28632DBE95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DD8632-C5CF-1210-37E0-4A7C18717F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B5264E8-B17C-4500-BC6A-B5C1F5243BAD}" type="datetimeFigureOut">
              <a:rPr lang="en-GB" smtClean="0"/>
              <a:t>11/03/2025</a:t>
            </a:fld>
            <a:endParaRPr lang="en-GB"/>
          </a:p>
        </p:txBody>
      </p:sp>
      <p:sp>
        <p:nvSpPr>
          <p:cNvPr id="5" name="Footer Placeholder 4">
            <a:extLst>
              <a:ext uri="{FF2B5EF4-FFF2-40B4-BE49-F238E27FC236}">
                <a16:creationId xmlns:a16="http://schemas.microsoft.com/office/drawing/2014/main" id="{7CFE41A3-0877-27E3-79D2-11FBA975D8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38534867-4FAF-304D-9EF4-EDE22E2D2F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228751D-9F2D-4B52-AA5B-D649AC0F171A}" type="slidenum">
              <a:rPr lang="en-GB" smtClean="0"/>
              <a:t>‹#›</a:t>
            </a:fld>
            <a:endParaRPr lang="en-GB"/>
          </a:p>
        </p:txBody>
      </p:sp>
    </p:spTree>
    <p:extLst>
      <p:ext uri="{BB962C8B-B14F-4D97-AF65-F5344CB8AC3E}">
        <p14:creationId xmlns:p14="http://schemas.microsoft.com/office/powerpoint/2010/main" val="3640362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447EB8-3260-B3D9-4BEE-6F5E1D719B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08DA191-D9E0-1421-5362-28632DBE95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DD8632-C5CF-1210-37E0-4A7C18717F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B5264E8-B17C-4500-BC6A-B5C1F5243BAD}" type="datetimeFigureOut">
              <a:rPr lang="en-GB" smtClean="0"/>
              <a:t>11/03/2025</a:t>
            </a:fld>
            <a:endParaRPr lang="en-GB"/>
          </a:p>
        </p:txBody>
      </p:sp>
      <p:sp>
        <p:nvSpPr>
          <p:cNvPr id="5" name="Footer Placeholder 4">
            <a:extLst>
              <a:ext uri="{FF2B5EF4-FFF2-40B4-BE49-F238E27FC236}">
                <a16:creationId xmlns:a16="http://schemas.microsoft.com/office/drawing/2014/main" id="{7CFE41A3-0877-27E3-79D2-11FBA975D8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38534867-4FAF-304D-9EF4-EDE22E2D2F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228751D-9F2D-4B52-AA5B-D649AC0F171A}" type="slidenum">
              <a:rPr lang="en-GB" smtClean="0"/>
              <a:t>‹#›</a:t>
            </a:fld>
            <a:endParaRPr lang="en-GB"/>
          </a:p>
        </p:txBody>
      </p:sp>
    </p:spTree>
    <p:extLst>
      <p:ext uri="{BB962C8B-B14F-4D97-AF65-F5344CB8AC3E}">
        <p14:creationId xmlns:p14="http://schemas.microsoft.com/office/powerpoint/2010/main" val="1024386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enquiries@penninelearning.com" TargetMode="Externa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OWGA1d8Q-6Y"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OWGA1d8Q-6Y"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8EDD1D1-E3F1-5DC4-5996-98E0A4BC5EE8}"/>
              </a:ext>
            </a:extLst>
          </p:cNvPr>
          <p:cNvSpPr txBox="1"/>
          <p:nvPr/>
        </p:nvSpPr>
        <p:spPr>
          <a:xfrm>
            <a:off x="3048000" y="3245889"/>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badi" panose="020B0604020104020204" pitchFamily="34" charset="0"/>
              <a:ea typeface="+mn-ea"/>
              <a:cs typeface="Arial"/>
              <a:sym typeface="Arial"/>
            </a:endParaRPr>
          </a:p>
        </p:txBody>
      </p:sp>
      <p:sp>
        <p:nvSpPr>
          <p:cNvPr id="5" name="Text Placeholder 2">
            <a:extLst>
              <a:ext uri="{FF2B5EF4-FFF2-40B4-BE49-F238E27FC236}">
                <a16:creationId xmlns:a16="http://schemas.microsoft.com/office/drawing/2014/main" id="{3D5DA60E-092F-4C9F-8667-3DC408BC3929}"/>
              </a:ext>
            </a:extLst>
          </p:cNvPr>
          <p:cNvSpPr txBox="1">
            <a:spLocks/>
          </p:cNvSpPr>
          <p:nvPr/>
        </p:nvSpPr>
        <p:spPr>
          <a:xfrm>
            <a:off x="384556" y="763600"/>
            <a:ext cx="11360801" cy="5593254"/>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52392"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prstClr val="black"/>
                </a:solidFill>
                <a:effectLst/>
                <a:uLnTx/>
                <a:uFillTx/>
                <a:latin typeface="Tenorite" panose="00000500000000000000" pitchFamily="2" charset="0"/>
                <a:ea typeface="+mn-ea"/>
                <a:cs typeface="+mn-cs"/>
                <a:sym typeface="Arial"/>
              </a:rPr>
              <a:t>Thank you for using this resource. We hope it helps you, and your students! This advice may help.</a:t>
            </a:r>
          </a:p>
          <a:p>
            <a:pPr marL="152392"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endParaRPr kumimoji="0" lang="en-GB" sz="1600" b="1" i="0" u="none" strike="noStrike" kern="1200" cap="none" spc="0" normalizeH="0" baseline="0" noProof="0" dirty="0">
              <a:ln>
                <a:noFill/>
              </a:ln>
              <a:solidFill>
                <a:prstClr val="black"/>
              </a:solidFill>
              <a:effectLst/>
              <a:uLnTx/>
              <a:uFillTx/>
              <a:latin typeface="Tenorite" panose="00000500000000000000" pitchFamily="2" charset="0"/>
              <a:ea typeface="+mn-ea"/>
              <a:cs typeface="+mn-cs"/>
              <a:sym typeface="Arial"/>
            </a:endParaRPr>
          </a:p>
          <a:p>
            <a:pPr marL="152392"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prstClr val="black"/>
                </a:solidFill>
                <a:effectLst/>
                <a:uLnTx/>
                <a:uFillTx/>
                <a:latin typeface="Tenorite" panose="00000500000000000000" pitchFamily="2" charset="0"/>
                <a:ea typeface="+mn-ea"/>
                <a:cs typeface="+mn-cs"/>
                <a:sym typeface="Arial"/>
              </a:rPr>
              <a:t>PowerPoints cover more than one lesson</a:t>
            </a:r>
          </a:p>
          <a:p>
            <a:pPr marL="152392"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sym typeface="Arial"/>
              </a:rPr>
              <a:t>The PowerPoint presentation matches a section in the planning provided for this unit of work. This is likely to contain material for more than one lesson. It is important not to speed through the slides without completing suggested activities or discussion. Most sections in the planning, and the matching PowerPoints, will cover two lessons. </a:t>
            </a:r>
          </a:p>
          <a:p>
            <a:pPr marL="152392"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sym typeface="Arial"/>
            </a:endParaRPr>
          </a:p>
          <a:p>
            <a:pPr marL="152392"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prstClr val="black"/>
                </a:solidFill>
                <a:effectLst/>
                <a:uLnTx/>
                <a:uFillTx/>
                <a:latin typeface="Tenorite" panose="00000500000000000000" pitchFamily="2" charset="0"/>
                <a:ea typeface="+mn-ea"/>
                <a:cs typeface="+mn-cs"/>
                <a:sym typeface="Arial"/>
              </a:rPr>
              <a:t>Please make sure you prepare and plan with staff</a:t>
            </a:r>
          </a:p>
          <a:p>
            <a:pPr marL="152392"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sym typeface="Arial"/>
              </a:rPr>
              <a:t>It is critical that delivery, style and speed reflect the needs and responses of students. The resource has been designed to support teachers, not to replace you! If this resource is provided as supporting material for cover teachers or non-specialists, please ensure you prepare them carefully and plan with them.</a:t>
            </a:r>
          </a:p>
          <a:p>
            <a:pPr marL="152392"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sym typeface="Arial"/>
            </a:endParaRPr>
          </a:p>
          <a:p>
            <a:pPr marL="152392"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prstClr val="black"/>
                </a:solidFill>
                <a:effectLst/>
                <a:uLnTx/>
                <a:uFillTx/>
                <a:latin typeface="Tenorite" panose="00000500000000000000" pitchFamily="2" charset="0"/>
                <a:ea typeface="+mn-ea"/>
                <a:cs typeface="+mn-cs"/>
                <a:sym typeface="Arial"/>
              </a:rPr>
              <a:t>We recommend you use the detailed planning as well as this PowerPoint</a:t>
            </a:r>
          </a:p>
          <a:p>
            <a:pPr marL="152392"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sym typeface="Arial"/>
              </a:rPr>
              <a:t>This PowerPoint is designed to be used with the detailed planning written to support the RE syllabus ‘Believing and Belonging’. We strongly recommend that you use the PowerPoint in conjunction with the planning. Please ask us how to access this if you do not have it.</a:t>
            </a:r>
          </a:p>
          <a:p>
            <a:pPr marL="152392"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sym typeface="Arial"/>
            </a:endParaRPr>
          </a:p>
          <a:p>
            <a:pPr marL="152392"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prstClr val="black"/>
                </a:solidFill>
                <a:effectLst/>
                <a:uLnTx/>
                <a:uFillTx/>
                <a:latin typeface="Tenorite" panose="00000500000000000000" pitchFamily="2" charset="0"/>
                <a:ea typeface="+mn-ea"/>
                <a:cs typeface="+mn-cs"/>
                <a:sym typeface="Arial"/>
              </a:rPr>
              <a:t>To feed back and for further support and to access webinar training please email </a:t>
            </a:r>
            <a:r>
              <a:rPr kumimoji="0" lang="en-GB" sz="1600" b="1" i="0" u="none" strike="noStrike" kern="1200" cap="none" spc="0" normalizeH="0" baseline="0" noProof="0" dirty="0">
                <a:ln>
                  <a:noFill/>
                </a:ln>
                <a:solidFill>
                  <a:prstClr val="black"/>
                </a:solidFill>
                <a:effectLst/>
                <a:uLnTx/>
                <a:uFillTx/>
                <a:latin typeface="Tenorite" panose="00000500000000000000" pitchFamily="2" charset="0"/>
                <a:ea typeface="+mn-ea"/>
                <a:cs typeface="+mn-cs"/>
                <a:sym typeface="Arial"/>
                <a:hlinkClick r:id="rId2"/>
              </a:rPr>
              <a:t>enquiries@penninelearning.com</a:t>
            </a:r>
            <a:r>
              <a:rPr kumimoji="0" lang="en-GB" sz="1600" b="1" i="0" u="none" strike="noStrike" kern="1200" cap="none" spc="0" normalizeH="0" baseline="0" noProof="0" dirty="0">
                <a:ln>
                  <a:noFill/>
                </a:ln>
                <a:solidFill>
                  <a:prstClr val="black"/>
                </a:solidFill>
                <a:effectLst/>
                <a:uLnTx/>
                <a:uFillTx/>
                <a:latin typeface="Tenorite" panose="00000500000000000000" pitchFamily="2" charset="0"/>
                <a:ea typeface="+mn-ea"/>
                <a:cs typeface="+mn-cs"/>
                <a:sym typeface="Arial"/>
              </a:rPr>
              <a:t>.</a:t>
            </a:r>
          </a:p>
          <a:p>
            <a:pPr marL="152392"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endParaRPr kumimoji="0" lang="en-GB" sz="1600" b="1" i="0" u="none" strike="noStrike" kern="1200" cap="none" spc="0" normalizeH="0" baseline="0" noProof="0" dirty="0">
              <a:ln>
                <a:noFill/>
              </a:ln>
              <a:solidFill>
                <a:prstClr val="black"/>
              </a:solidFill>
              <a:effectLst/>
              <a:uLnTx/>
              <a:uFillTx/>
              <a:latin typeface="Tenorite" panose="00000500000000000000" pitchFamily="2" charset="0"/>
              <a:ea typeface="+mn-ea"/>
              <a:cs typeface="+mn-cs"/>
              <a:sym typeface="Arial"/>
            </a:endParaRPr>
          </a:p>
          <a:p>
            <a:pPr marL="152392"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prstClr val="black"/>
              </a:solidFill>
              <a:effectLst/>
              <a:uLnTx/>
              <a:uFillTx/>
              <a:latin typeface="Tenorite" panose="00000500000000000000" pitchFamily="2" charset="0"/>
              <a:ea typeface="+mn-ea"/>
              <a:cs typeface="+mn-cs"/>
              <a:sym typeface="Arial"/>
            </a:endParaRPr>
          </a:p>
        </p:txBody>
      </p:sp>
      <p:sp>
        <p:nvSpPr>
          <p:cNvPr id="6" name="Title 1">
            <a:extLst>
              <a:ext uri="{FF2B5EF4-FFF2-40B4-BE49-F238E27FC236}">
                <a16:creationId xmlns:a16="http://schemas.microsoft.com/office/drawing/2014/main" id="{23603E9A-A261-470A-923E-8663136CEA5F}"/>
              </a:ext>
            </a:extLst>
          </p:cNvPr>
          <p:cNvSpPr txBox="1">
            <a:spLocks/>
          </p:cNvSpPr>
          <p:nvPr/>
        </p:nvSpPr>
        <p:spPr>
          <a:xfrm>
            <a:off x="384557" y="0"/>
            <a:ext cx="11360800" cy="763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Tenorite" panose="00000500000000000000" pitchFamily="2" charset="0"/>
                <a:ea typeface="+mj-ea"/>
                <a:cs typeface="+mj-cs"/>
                <a:sym typeface="Arial"/>
              </a:rPr>
              <a:t>Dear Teacher…</a:t>
            </a:r>
          </a:p>
        </p:txBody>
      </p:sp>
    </p:spTree>
    <p:extLst>
      <p:ext uri="{BB962C8B-B14F-4D97-AF65-F5344CB8AC3E}">
        <p14:creationId xmlns:p14="http://schemas.microsoft.com/office/powerpoint/2010/main" val="2478734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3E080-D82B-6117-0BC5-6C7180AC420E}"/>
              </a:ext>
            </a:extLst>
          </p:cNvPr>
          <p:cNvSpPr>
            <a:spLocks noGrp="1"/>
          </p:cNvSpPr>
          <p:nvPr>
            <p:ph type="title"/>
          </p:nvPr>
        </p:nvSpPr>
        <p:spPr/>
        <p:txBody>
          <a:bodyPr/>
          <a:lstStyle/>
          <a:p>
            <a:pPr algn="ctr"/>
            <a:r>
              <a:rPr lang="en-GB" b="1" dirty="0"/>
              <a:t>Bible Readings</a:t>
            </a:r>
          </a:p>
        </p:txBody>
      </p:sp>
      <p:sp>
        <p:nvSpPr>
          <p:cNvPr id="3" name="TextBox 2">
            <a:extLst>
              <a:ext uri="{FF2B5EF4-FFF2-40B4-BE49-F238E27FC236}">
                <a16:creationId xmlns:a16="http://schemas.microsoft.com/office/drawing/2014/main" id="{5C79CD2E-C1FA-1F37-E110-4E814916DB97}"/>
              </a:ext>
            </a:extLst>
          </p:cNvPr>
          <p:cNvSpPr txBox="1"/>
          <p:nvPr/>
        </p:nvSpPr>
        <p:spPr>
          <a:xfrm>
            <a:off x="696258" y="1734137"/>
            <a:ext cx="4933950" cy="4524315"/>
          </a:xfrm>
          <a:prstGeom prst="rect">
            <a:avLst/>
          </a:prstGeom>
          <a:noFill/>
        </p:spPr>
        <p:txBody>
          <a:bodyPr wrap="square" rtlCol="0">
            <a:spAutoFit/>
          </a:bodyPr>
          <a:lstStyle/>
          <a:p>
            <a:r>
              <a:rPr lang="en-GB" dirty="0"/>
              <a:t>These are more properly called The Liturgy of the Word and there are typically three readings each week:</a:t>
            </a:r>
          </a:p>
          <a:p>
            <a:pPr marL="285750" indent="-285750">
              <a:buFont typeface="Arial" panose="020B0604020202020204" pitchFamily="34" charset="0"/>
              <a:buChar char="•"/>
            </a:pPr>
            <a:r>
              <a:rPr lang="en-GB" dirty="0"/>
              <a:t>Old Testament</a:t>
            </a:r>
          </a:p>
          <a:p>
            <a:pPr marL="285750" indent="-285750">
              <a:buFont typeface="Arial" panose="020B0604020202020204" pitchFamily="34" charset="0"/>
              <a:buChar char="•"/>
            </a:pPr>
            <a:r>
              <a:rPr lang="en-GB" dirty="0"/>
              <a:t>New Testament</a:t>
            </a:r>
          </a:p>
          <a:p>
            <a:pPr marL="285750" indent="-285750">
              <a:buFont typeface="Arial" panose="020B0604020202020204" pitchFamily="34" charset="0"/>
              <a:buChar char="•"/>
            </a:pPr>
            <a:r>
              <a:rPr lang="en-GB" dirty="0"/>
              <a:t>Gospel</a:t>
            </a:r>
          </a:p>
          <a:p>
            <a:pPr marL="285750" indent="-285750">
              <a:buFont typeface="Arial" panose="020B0604020202020204" pitchFamily="34" charset="0"/>
              <a:buChar char="•"/>
            </a:pPr>
            <a:endParaRPr lang="en-GB" dirty="0"/>
          </a:p>
          <a:p>
            <a:r>
              <a:rPr lang="en-GB" dirty="0"/>
              <a:t>The readings change each time, so that Christians learn more and more about what the Bible teaches by attending church each week. Members of the church often take turns to do the readings. Usually, they are the starting point of the Sermon (explanatory talk) given be the celebrant later in the service. This  helps explain the deeper meaning of the readings and how God wants us to live. </a:t>
            </a:r>
          </a:p>
        </p:txBody>
      </p:sp>
      <p:pic>
        <p:nvPicPr>
          <p:cNvPr id="5" name="Picture 4">
            <a:extLst>
              <a:ext uri="{FF2B5EF4-FFF2-40B4-BE49-F238E27FC236}">
                <a16:creationId xmlns:a16="http://schemas.microsoft.com/office/drawing/2014/main" id="{56E50C4E-6422-32DA-9C9B-207992E0858D}"/>
              </a:ext>
            </a:extLst>
          </p:cNvPr>
          <p:cNvPicPr>
            <a:picLocks noChangeAspect="1"/>
          </p:cNvPicPr>
          <p:nvPr/>
        </p:nvPicPr>
        <p:blipFill rotWithShape="1">
          <a:blip r:embed="rId3"/>
          <a:srcRect t="10074" b="7085"/>
          <a:stretch/>
        </p:blipFill>
        <p:spPr>
          <a:xfrm>
            <a:off x="6777318" y="1734137"/>
            <a:ext cx="4059353" cy="4483784"/>
          </a:xfrm>
          <a:prstGeom prst="roundRect">
            <a:avLst>
              <a:gd name="adj" fmla="val 8594"/>
            </a:avLst>
          </a:prstGeom>
          <a:solidFill>
            <a:srgbClr val="FFFFFF">
              <a:shade val="85000"/>
            </a:srgbClr>
          </a:solidFill>
          <a:ln>
            <a:noFill/>
          </a:ln>
          <a:effectLst>
            <a:reflection blurRad="12700" stA="0" endPos="28000" dist="5000" dir="5400000" sy="-100000" algn="bl" rotWithShape="0"/>
          </a:effectLst>
        </p:spPr>
      </p:pic>
    </p:spTree>
    <p:extLst>
      <p:ext uri="{BB962C8B-B14F-4D97-AF65-F5344CB8AC3E}">
        <p14:creationId xmlns:p14="http://schemas.microsoft.com/office/powerpoint/2010/main" val="2481622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3E080-D82B-6117-0BC5-6C7180AC420E}"/>
              </a:ext>
            </a:extLst>
          </p:cNvPr>
          <p:cNvSpPr>
            <a:spLocks noGrp="1"/>
          </p:cNvSpPr>
          <p:nvPr>
            <p:ph type="title"/>
          </p:nvPr>
        </p:nvSpPr>
        <p:spPr>
          <a:xfrm>
            <a:off x="649941" y="463737"/>
            <a:ext cx="4709160" cy="1325563"/>
          </a:xfrm>
        </p:spPr>
        <p:txBody>
          <a:bodyPr/>
          <a:lstStyle/>
          <a:p>
            <a:pPr algn="ctr"/>
            <a:r>
              <a:rPr lang="en-GB" b="1" dirty="0"/>
              <a:t>Prayers</a:t>
            </a:r>
          </a:p>
        </p:txBody>
      </p:sp>
      <p:sp>
        <p:nvSpPr>
          <p:cNvPr id="3" name="TextBox 2">
            <a:extLst>
              <a:ext uri="{FF2B5EF4-FFF2-40B4-BE49-F238E27FC236}">
                <a16:creationId xmlns:a16="http://schemas.microsoft.com/office/drawing/2014/main" id="{5C79CD2E-C1FA-1F37-E110-4E814916DB97}"/>
              </a:ext>
            </a:extLst>
          </p:cNvPr>
          <p:cNvSpPr txBox="1"/>
          <p:nvPr/>
        </p:nvSpPr>
        <p:spPr>
          <a:xfrm>
            <a:off x="721360" y="2195969"/>
            <a:ext cx="4826000" cy="3416320"/>
          </a:xfrm>
          <a:prstGeom prst="rect">
            <a:avLst/>
          </a:prstGeom>
          <a:noFill/>
        </p:spPr>
        <p:txBody>
          <a:bodyPr wrap="square" rtlCol="0">
            <a:spAutoFit/>
          </a:bodyPr>
          <a:lstStyle/>
          <a:p>
            <a:r>
              <a:rPr lang="en-GB" dirty="0"/>
              <a:t>There are lots of prayers at different points in the service. Many of these are fixed and are the same each week e.g. The Lord’s Prayer. Others are called intercessions and vary at each service. They might be led by a member of the church, and they often reflect on current affairs and worries. It is usual for particular members of the church to be named and remembered, particularly if they are struggling with illness or other difficult circumstances. In this way, Christians ask for God’s help in the well-being of the whole world. </a:t>
            </a:r>
          </a:p>
        </p:txBody>
      </p:sp>
      <p:sp>
        <p:nvSpPr>
          <p:cNvPr id="5" name="Rectangle: Rounded Corners 4">
            <a:extLst>
              <a:ext uri="{FF2B5EF4-FFF2-40B4-BE49-F238E27FC236}">
                <a16:creationId xmlns:a16="http://schemas.microsoft.com/office/drawing/2014/main" id="{61227E84-FF70-D74D-E162-C138CC66F1EE}"/>
              </a:ext>
            </a:extLst>
          </p:cNvPr>
          <p:cNvSpPr/>
          <p:nvPr/>
        </p:nvSpPr>
        <p:spPr>
          <a:xfrm>
            <a:off x="5807902" y="365125"/>
            <a:ext cx="5941512" cy="59373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The Lord’s Prayer</a:t>
            </a:r>
          </a:p>
          <a:p>
            <a:pPr algn="ctr"/>
            <a:endParaRPr lang="en-GB" sz="2400" dirty="0"/>
          </a:p>
          <a:p>
            <a:pPr algn="ctr"/>
            <a:r>
              <a:rPr lang="en-GB" sz="2400" dirty="0"/>
              <a:t>Our Father in heaven,</a:t>
            </a:r>
          </a:p>
          <a:p>
            <a:pPr algn="ctr"/>
            <a:r>
              <a:rPr lang="en-GB" sz="2400" dirty="0"/>
              <a:t>hallowed be your name,</a:t>
            </a:r>
          </a:p>
          <a:p>
            <a:pPr algn="ctr"/>
            <a:r>
              <a:rPr lang="en-GB" sz="2400" dirty="0"/>
              <a:t>your kingdom come,</a:t>
            </a:r>
          </a:p>
          <a:p>
            <a:pPr algn="ctr"/>
            <a:r>
              <a:rPr lang="en-GB" sz="2400" dirty="0"/>
              <a:t>your will be done,</a:t>
            </a:r>
          </a:p>
          <a:p>
            <a:pPr algn="ctr"/>
            <a:r>
              <a:rPr lang="en-GB" sz="2400" dirty="0"/>
              <a:t>on earth as in heaven.</a:t>
            </a:r>
          </a:p>
          <a:p>
            <a:pPr algn="ctr"/>
            <a:r>
              <a:rPr lang="en-GB" sz="2400" dirty="0"/>
              <a:t>Give us today our daily bread.</a:t>
            </a:r>
          </a:p>
          <a:p>
            <a:pPr algn="ctr"/>
            <a:r>
              <a:rPr lang="en-GB" sz="2400" dirty="0"/>
              <a:t>Forgive us our sins</a:t>
            </a:r>
          </a:p>
          <a:p>
            <a:pPr algn="ctr"/>
            <a:r>
              <a:rPr lang="en-GB" sz="2400" dirty="0"/>
              <a:t>as we forgive those who sin against us.</a:t>
            </a:r>
          </a:p>
          <a:p>
            <a:pPr algn="ctr"/>
            <a:r>
              <a:rPr lang="en-GB" sz="2400" dirty="0"/>
              <a:t>Lead us not into temptation</a:t>
            </a:r>
          </a:p>
          <a:p>
            <a:pPr algn="ctr"/>
            <a:r>
              <a:rPr lang="en-GB" sz="2400" dirty="0"/>
              <a:t>but deliver us from evil.</a:t>
            </a:r>
          </a:p>
          <a:p>
            <a:pPr algn="ctr"/>
            <a:r>
              <a:rPr lang="en-GB" sz="2400" dirty="0"/>
              <a:t>For the kingdom, the power,</a:t>
            </a:r>
          </a:p>
          <a:p>
            <a:pPr algn="ctr"/>
            <a:r>
              <a:rPr lang="en-GB" sz="2400" dirty="0"/>
              <a:t>and the glory are yours</a:t>
            </a:r>
          </a:p>
          <a:p>
            <a:pPr algn="ctr"/>
            <a:r>
              <a:rPr lang="en-GB" sz="2400" dirty="0"/>
              <a:t>now and for ever.</a:t>
            </a:r>
          </a:p>
          <a:p>
            <a:pPr algn="ctr"/>
            <a:r>
              <a:rPr lang="en-GB" sz="2400" dirty="0"/>
              <a:t>Amen.</a:t>
            </a:r>
          </a:p>
        </p:txBody>
      </p:sp>
    </p:spTree>
    <p:extLst>
      <p:ext uri="{BB962C8B-B14F-4D97-AF65-F5344CB8AC3E}">
        <p14:creationId xmlns:p14="http://schemas.microsoft.com/office/powerpoint/2010/main" val="3229568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3E080-D82B-6117-0BC5-6C7180AC420E}"/>
              </a:ext>
            </a:extLst>
          </p:cNvPr>
          <p:cNvSpPr>
            <a:spLocks noGrp="1"/>
          </p:cNvSpPr>
          <p:nvPr>
            <p:ph type="title"/>
          </p:nvPr>
        </p:nvSpPr>
        <p:spPr>
          <a:xfrm>
            <a:off x="348847" y="268673"/>
            <a:ext cx="4501058" cy="1325563"/>
          </a:xfrm>
        </p:spPr>
        <p:txBody>
          <a:bodyPr/>
          <a:lstStyle/>
          <a:p>
            <a:pPr algn="ctr"/>
            <a:r>
              <a:rPr lang="en-GB" b="1" dirty="0"/>
              <a:t>The Creed</a:t>
            </a:r>
          </a:p>
        </p:txBody>
      </p:sp>
      <p:sp>
        <p:nvSpPr>
          <p:cNvPr id="3" name="TextBox 2">
            <a:extLst>
              <a:ext uri="{FF2B5EF4-FFF2-40B4-BE49-F238E27FC236}">
                <a16:creationId xmlns:a16="http://schemas.microsoft.com/office/drawing/2014/main" id="{5C79CD2E-C1FA-1F37-E110-4E814916DB97}"/>
              </a:ext>
            </a:extLst>
          </p:cNvPr>
          <p:cNvSpPr txBox="1"/>
          <p:nvPr/>
        </p:nvSpPr>
        <p:spPr>
          <a:xfrm>
            <a:off x="348847" y="1594236"/>
            <a:ext cx="4501059" cy="4524315"/>
          </a:xfrm>
          <a:prstGeom prst="rect">
            <a:avLst/>
          </a:prstGeom>
          <a:noFill/>
        </p:spPr>
        <p:txBody>
          <a:bodyPr wrap="square" rtlCol="0">
            <a:spAutoFit/>
          </a:bodyPr>
          <a:lstStyle/>
          <a:p>
            <a:r>
              <a:rPr lang="en-GB" dirty="0"/>
              <a:t>The Creed is a summary of all the key Christian beliefs. It is given here on the right. Everyone in church will stand and recite this together, usually all facing the same way, towards the altar. It reminds Christians of what they should believe so that they do not get confused in their faith or fall into false belief, known as heresy. Many Christians will know The Creed by heart as they have recited it so many times. The main beliefs summed up in The Creed are in the Father, Son and Holy Spirit, the resurrection of the dead and the eventual second coming of Jesus when Christians believe the Kingdom of God will be established on earth and all will be judged.</a:t>
            </a:r>
          </a:p>
        </p:txBody>
      </p:sp>
      <p:sp>
        <p:nvSpPr>
          <p:cNvPr id="5" name="Rectangle: Rounded Corners 4">
            <a:extLst>
              <a:ext uri="{FF2B5EF4-FFF2-40B4-BE49-F238E27FC236}">
                <a16:creationId xmlns:a16="http://schemas.microsoft.com/office/drawing/2014/main" id="{16B12D40-F83C-89B2-FA7F-DD01F1287FB9}"/>
              </a:ext>
            </a:extLst>
          </p:cNvPr>
          <p:cNvSpPr/>
          <p:nvPr/>
        </p:nvSpPr>
        <p:spPr>
          <a:xfrm>
            <a:off x="5172891" y="150223"/>
            <a:ext cx="6500949" cy="604810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I believe in God, the Father almighty,</a:t>
            </a:r>
          </a:p>
          <a:p>
            <a:pPr algn="ctr"/>
            <a:r>
              <a:rPr lang="en-GB" dirty="0"/>
              <a:t>creator of heaven and earth.</a:t>
            </a:r>
          </a:p>
          <a:p>
            <a:pPr algn="ctr"/>
            <a:endParaRPr lang="en-GB" dirty="0"/>
          </a:p>
          <a:p>
            <a:pPr algn="ctr"/>
            <a:r>
              <a:rPr lang="en-GB" dirty="0"/>
              <a:t>I believe in Jesus Christ, his only Son, our Lord,</a:t>
            </a:r>
          </a:p>
          <a:p>
            <a:pPr algn="ctr"/>
            <a:r>
              <a:rPr lang="en-GB" dirty="0"/>
              <a:t>who was conceived by the Holy Spirit</a:t>
            </a:r>
          </a:p>
          <a:p>
            <a:pPr algn="ctr"/>
            <a:r>
              <a:rPr lang="en-GB" dirty="0"/>
              <a:t>and born of the virgin Mary.</a:t>
            </a:r>
          </a:p>
          <a:p>
            <a:pPr algn="ctr"/>
            <a:r>
              <a:rPr lang="en-GB" dirty="0"/>
              <a:t>He suffered under Pontius Pilate,</a:t>
            </a:r>
          </a:p>
          <a:p>
            <a:pPr algn="ctr"/>
            <a:r>
              <a:rPr lang="en-GB" dirty="0"/>
              <a:t>was crucified, died, and was buried;</a:t>
            </a:r>
          </a:p>
          <a:p>
            <a:pPr algn="ctr"/>
            <a:r>
              <a:rPr lang="en-GB" dirty="0"/>
              <a:t>he descended to hell.</a:t>
            </a:r>
          </a:p>
          <a:p>
            <a:pPr algn="ctr"/>
            <a:r>
              <a:rPr lang="en-GB" dirty="0"/>
              <a:t>The third day he rose again from the dead.</a:t>
            </a:r>
          </a:p>
          <a:p>
            <a:pPr algn="ctr"/>
            <a:r>
              <a:rPr lang="en-GB" dirty="0"/>
              <a:t>He ascended to heaven</a:t>
            </a:r>
          </a:p>
          <a:p>
            <a:pPr algn="ctr"/>
            <a:r>
              <a:rPr lang="en-GB" dirty="0"/>
              <a:t>and is seated at the right hand of God the Father almighty.</a:t>
            </a:r>
          </a:p>
          <a:p>
            <a:pPr algn="ctr"/>
            <a:r>
              <a:rPr lang="en-GB" dirty="0"/>
              <a:t>From there he will come to judge the living and the dead.</a:t>
            </a:r>
          </a:p>
          <a:p>
            <a:pPr algn="ctr"/>
            <a:endParaRPr lang="en-GB" dirty="0"/>
          </a:p>
          <a:p>
            <a:pPr algn="ctr"/>
            <a:r>
              <a:rPr lang="en-GB" dirty="0"/>
              <a:t>I believe in the Holy Spirit,</a:t>
            </a:r>
          </a:p>
          <a:p>
            <a:pPr algn="ctr"/>
            <a:r>
              <a:rPr lang="en-GB" dirty="0"/>
              <a:t>the holy catholic church,</a:t>
            </a:r>
          </a:p>
          <a:p>
            <a:pPr algn="ctr"/>
            <a:r>
              <a:rPr lang="en-GB" dirty="0"/>
              <a:t>the communion of saints,</a:t>
            </a:r>
          </a:p>
          <a:p>
            <a:pPr algn="ctr"/>
            <a:r>
              <a:rPr lang="en-GB" dirty="0"/>
              <a:t>the forgiveness of sins,</a:t>
            </a:r>
          </a:p>
          <a:p>
            <a:pPr algn="ctr"/>
            <a:r>
              <a:rPr lang="en-GB" dirty="0"/>
              <a:t>the resurrection of the body,</a:t>
            </a:r>
          </a:p>
          <a:p>
            <a:pPr algn="ctr"/>
            <a:r>
              <a:rPr lang="en-GB" dirty="0"/>
              <a:t>and the life everlasting. Amen.</a:t>
            </a:r>
          </a:p>
        </p:txBody>
      </p:sp>
    </p:spTree>
    <p:extLst>
      <p:ext uri="{BB962C8B-B14F-4D97-AF65-F5344CB8AC3E}">
        <p14:creationId xmlns:p14="http://schemas.microsoft.com/office/powerpoint/2010/main" val="2790992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3E080-D82B-6117-0BC5-6C7180AC420E}"/>
              </a:ext>
            </a:extLst>
          </p:cNvPr>
          <p:cNvSpPr>
            <a:spLocks noGrp="1"/>
          </p:cNvSpPr>
          <p:nvPr>
            <p:ph type="title"/>
          </p:nvPr>
        </p:nvSpPr>
        <p:spPr>
          <a:xfrm>
            <a:off x="838200" y="355981"/>
            <a:ext cx="10515600" cy="1325563"/>
          </a:xfrm>
        </p:spPr>
        <p:txBody>
          <a:bodyPr/>
          <a:lstStyle/>
          <a:p>
            <a:pPr algn="ctr"/>
            <a:r>
              <a:rPr lang="en-GB" b="1" dirty="0"/>
              <a:t>The Eucharist</a:t>
            </a:r>
          </a:p>
        </p:txBody>
      </p:sp>
      <p:sp>
        <p:nvSpPr>
          <p:cNvPr id="3" name="TextBox 2">
            <a:extLst>
              <a:ext uri="{FF2B5EF4-FFF2-40B4-BE49-F238E27FC236}">
                <a16:creationId xmlns:a16="http://schemas.microsoft.com/office/drawing/2014/main" id="{5C79CD2E-C1FA-1F37-E110-4E814916DB97}"/>
              </a:ext>
            </a:extLst>
          </p:cNvPr>
          <p:cNvSpPr txBox="1"/>
          <p:nvPr/>
        </p:nvSpPr>
        <p:spPr>
          <a:xfrm>
            <a:off x="721658" y="1681544"/>
            <a:ext cx="5150224" cy="4247317"/>
          </a:xfrm>
          <a:prstGeom prst="rect">
            <a:avLst/>
          </a:prstGeom>
          <a:noFill/>
        </p:spPr>
        <p:txBody>
          <a:bodyPr wrap="square" rtlCol="0">
            <a:spAutoFit/>
          </a:bodyPr>
          <a:lstStyle/>
          <a:p>
            <a:r>
              <a:rPr lang="en-GB" dirty="0"/>
              <a:t>The Eucharist is the sharing of bread and wine by all present. This is done because Jesus commanded his disciples to do it, ‘in remembrance of me’ and the practice has continued ever since. The exact words of Jesus at the Last Supper, before he was arrested and then crucified, are repeated by the vicar, who also has various actions to perform (see picture). The bread and wine are then distributed to everyone present. Some Christians believe in transubstantiation. This is the idea that the bread and wine are transformed into the actual body and blood of Jesus. Other Christians see the bread and wine as symbols of Jesus’ sacrifice. Either way, for many, this is the high point of the service. </a:t>
            </a:r>
          </a:p>
        </p:txBody>
      </p:sp>
      <p:pic>
        <p:nvPicPr>
          <p:cNvPr id="4" name="Picture 3">
            <a:extLst>
              <a:ext uri="{FF2B5EF4-FFF2-40B4-BE49-F238E27FC236}">
                <a16:creationId xmlns:a16="http://schemas.microsoft.com/office/drawing/2014/main" id="{7E65C979-5F3F-9032-451E-E6505720A95C}"/>
              </a:ext>
            </a:extLst>
          </p:cNvPr>
          <p:cNvPicPr>
            <a:picLocks noChangeAspect="1"/>
          </p:cNvPicPr>
          <p:nvPr/>
        </p:nvPicPr>
        <p:blipFill rotWithShape="1">
          <a:blip r:embed="rId3"/>
          <a:srcRect t="13463"/>
          <a:stretch/>
        </p:blipFill>
        <p:spPr>
          <a:xfrm>
            <a:off x="6975038" y="1543044"/>
            <a:ext cx="3921132" cy="4524316"/>
          </a:xfrm>
          <a:prstGeom prst="roundRect">
            <a:avLst>
              <a:gd name="adj" fmla="val 8594"/>
            </a:avLst>
          </a:prstGeom>
          <a:solidFill>
            <a:srgbClr val="FFFFFF">
              <a:shade val="85000"/>
            </a:srgbClr>
          </a:solidFill>
          <a:ln>
            <a:noFill/>
          </a:ln>
          <a:effectLst>
            <a:reflection blurRad="12700" stA="0" endPos="28000" dist="5000" dir="5400000" sy="-100000" algn="bl" rotWithShape="0"/>
          </a:effectLst>
        </p:spPr>
      </p:pic>
    </p:spTree>
    <p:extLst>
      <p:ext uri="{BB962C8B-B14F-4D97-AF65-F5344CB8AC3E}">
        <p14:creationId xmlns:p14="http://schemas.microsoft.com/office/powerpoint/2010/main" val="1455184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4DB0958D-1FBF-61BD-C96D-9312BD4907BF}"/>
              </a:ext>
            </a:extLst>
          </p:cNvPr>
          <p:cNvPicPr>
            <a:picLocks noChangeAspect="1"/>
          </p:cNvPicPr>
          <p:nvPr/>
        </p:nvPicPr>
        <p:blipFill rotWithShape="1">
          <a:blip r:embed="rId4"/>
          <a:srcRect l="26168" r="31887"/>
          <a:stretch/>
        </p:blipFill>
        <p:spPr>
          <a:xfrm>
            <a:off x="6096000" y="665230"/>
            <a:ext cx="4199710" cy="5220429"/>
          </a:xfrm>
          <a:prstGeom prst="roundRect">
            <a:avLst>
              <a:gd name="adj" fmla="val 8594"/>
            </a:avLst>
          </a:prstGeom>
          <a:solidFill>
            <a:srgbClr val="FFFFFF">
              <a:shade val="85000"/>
            </a:srgbClr>
          </a:solidFill>
          <a:ln>
            <a:noFill/>
          </a:ln>
          <a:effectLst>
            <a:reflection blurRad="12700" stA="0" endPos="28000" dist="5000" dir="5400000" sy="-100000" algn="bl" rotWithShape="0"/>
          </a:effectLst>
        </p:spPr>
      </p:pic>
      <p:sp>
        <p:nvSpPr>
          <p:cNvPr id="5" name="TextBox 4">
            <a:extLst>
              <a:ext uri="{FF2B5EF4-FFF2-40B4-BE49-F238E27FC236}">
                <a16:creationId xmlns:a16="http://schemas.microsoft.com/office/drawing/2014/main" id="{027EAFDB-BEE4-4505-18D7-E53749C220EC}"/>
              </a:ext>
            </a:extLst>
          </p:cNvPr>
          <p:cNvSpPr txBox="1"/>
          <p:nvPr/>
        </p:nvSpPr>
        <p:spPr>
          <a:xfrm>
            <a:off x="1227909" y="2152059"/>
            <a:ext cx="3664132" cy="2246769"/>
          </a:xfrm>
          <a:prstGeom prst="rect">
            <a:avLst/>
          </a:prstGeom>
          <a:noFill/>
        </p:spPr>
        <p:txBody>
          <a:bodyPr wrap="square" rtlCol="0">
            <a:spAutoFit/>
          </a:bodyPr>
          <a:lstStyle/>
          <a:p>
            <a:r>
              <a:rPr lang="en-GB" sz="2800" dirty="0"/>
              <a:t>Here is a short video showing how, typically, the Eucharist is given out in a Christian service.</a:t>
            </a:r>
          </a:p>
        </p:txBody>
      </p:sp>
    </p:spTree>
    <p:extLst>
      <p:ext uri="{BB962C8B-B14F-4D97-AF65-F5344CB8AC3E}">
        <p14:creationId xmlns:p14="http://schemas.microsoft.com/office/powerpoint/2010/main" val="1382788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A805C-FEFC-1CA1-65FE-2E1850CEFBF4}"/>
              </a:ext>
            </a:extLst>
          </p:cNvPr>
          <p:cNvSpPr>
            <a:spLocks noGrp="1"/>
          </p:cNvSpPr>
          <p:nvPr>
            <p:ph type="title"/>
          </p:nvPr>
        </p:nvSpPr>
        <p:spPr>
          <a:xfrm>
            <a:off x="942522" y="393025"/>
            <a:ext cx="7204528" cy="1022350"/>
          </a:xfrm>
        </p:spPr>
        <p:txBody>
          <a:bodyPr>
            <a:normAutofit/>
          </a:bodyPr>
          <a:lstStyle/>
          <a:p>
            <a:r>
              <a:rPr lang="en-GB" sz="4000" b="1" dirty="0"/>
              <a:t>Task </a:t>
            </a:r>
          </a:p>
        </p:txBody>
      </p:sp>
      <p:sp>
        <p:nvSpPr>
          <p:cNvPr id="4" name="TextBox 3">
            <a:extLst>
              <a:ext uri="{FF2B5EF4-FFF2-40B4-BE49-F238E27FC236}">
                <a16:creationId xmlns:a16="http://schemas.microsoft.com/office/drawing/2014/main" id="{2D8646FC-DDA3-010A-9D16-8A34DA65B8FD}"/>
              </a:ext>
            </a:extLst>
          </p:cNvPr>
          <p:cNvSpPr txBox="1"/>
          <p:nvPr/>
        </p:nvSpPr>
        <p:spPr>
          <a:xfrm>
            <a:off x="942522" y="1415375"/>
            <a:ext cx="6305550" cy="3785652"/>
          </a:xfrm>
          <a:prstGeom prst="rect">
            <a:avLst/>
          </a:prstGeom>
          <a:noFill/>
        </p:spPr>
        <p:txBody>
          <a:bodyPr wrap="square" rtlCol="0">
            <a:spAutoFit/>
          </a:bodyPr>
          <a:lstStyle/>
          <a:p>
            <a:r>
              <a:rPr lang="en-GB" sz="2400" dirty="0"/>
              <a:t>Using the information sheet provided, and by reflecting on what you have seen in the previous slides, fill in the table provided. See right for an example of a filled column.</a:t>
            </a:r>
          </a:p>
          <a:p>
            <a:endParaRPr lang="en-GB" sz="2400" dirty="0"/>
          </a:p>
          <a:p>
            <a:pPr marL="342900" indent="-342900">
              <a:buFont typeface="+mj-lt"/>
              <a:buAutoNum type="arabicPeriod"/>
            </a:pPr>
            <a:r>
              <a:rPr lang="en-GB" sz="2400" b="1" dirty="0"/>
              <a:t>Label</a:t>
            </a:r>
            <a:r>
              <a:rPr lang="en-GB" sz="2400" dirty="0"/>
              <a:t> each column, being careful with tricky spellings</a:t>
            </a:r>
          </a:p>
          <a:p>
            <a:pPr marL="342900" indent="-342900">
              <a:buFont typeface="+mj-lt"/>
              <a:buAutoNum type="arabicPeriod"/>
            </a:pPr>
            <a:r>
              <a:rPr lang="en-GB" sz="2400" b="1" dirty="0"/>
              <a:t>Explain what happens </a:t>
            </a:r>
            <a:r>
              <a:rPr lang="en-GB" sz="2400" dirty="0"/>
              <a:t>in each element of liturgical worship</a:t>
            </a:r>
          </a:p>
          <a:p>
            <a:pPr marL="342900" indent="-342900">
              <a:buFont typeface="+mj-lt"/>
              <a:buAutoNum type="arabicPeriod"/>
            </a:pPr>
            <a:r>
              <a:rPr lang="en-GB" sz="2400" dirty="0"/>
              <a:t>Explain what </a:t>
            </a:r>
            <a:r>
              <a:rPr lang="en-GB" sz="2400" b="1" dirty="0"/>
              <a:t>the benefit </a:t>
            </a:r>
            <a:r>
              <a:rPr lang="en-GB" sz="2400" dirty="0"/>
              <a:t>is of the element</a:t>
            </a:r>
          </a:p>
        </p:txBody>
      </p:sp>
      <p:pic>
        <p:nvPicPr>
          <p:cNvPr id="3" name="Picture 2">
            <a:extLst>
              <a:ext uri="{FF2B5EF4-FFF2-40B4-BE49-F238E27FC236}">
                <a16:creationId xmlns:a16="http://schemas.microsoft.com/office/drawing/2014/main" id="{56A2ADDC-5BB6-80C9-2B93-9FE22E00404B}"/>
              </a:ext>
            </a:extLst>
          </p:cNvPr>
          <p:cNvPicPr>
            <a:picLocks noChangeAspect="1"/>
          </p:cNvPicPr>
          <p:nvPr/>
        </p:nvPicPr>
        <p:blipFill rotWithShape="1">
          <a:blip r:embed="rId2"/>
          <a:srcRect r="66427"/>
          <a:stretch/>
        </p:blipFill>
        <p:spPr>
          <a:xfrm>
            <a:off x="7543800" y="491011"/>
            <a:ext cx="3799114" cy="5599247"/>
          </a:xfrm>
          <a:prstGeom prst="roundRect">
            <a:avLst>
              <a:gd name="adj" fmla="val 8594"/>
            </a:avLst>
          </a:prstGeom>
          <a:solidFill>
            <a:srgbClr val="FFFFFF">
              <a:shade val="85000"/>
            </a:srgbClr>
          </a:solidFill>
          <a:ln>
            <a:solidFill>
              <a:srgbClr val="042433"/>
            </a:solidFill>
          </a:ln>
          <a:effectLst>
            <a:reflection blurRad="12700" stA="0" endPos="28000" dist="5000" dir="5400000" sy="-100000" algn="bl" rotWithShape="0"/>
          </a:effectLst>
        </p:spPr>
      </p:pic>
    </p:spTree>
    <p:extLst>
      <p:ext uri="{BB962C8B-B14F-4D97-AF65-F5344CB8AC3E}">
        <p14:creationId xmlns:p14="http://schemas.microsoft.com/office/powerpoint/2010/main" val="900986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55B73FC-E04B-ADCE-CF7E-CC8258562CC1}"/>
              </a:ext>
            </a:extLst>
          </p:cNvPr>
          <p:cNvGraphicFramePr>
            <a:graphicFrameLocks noGrp="1"/>
          </p:cNvGraphicFramePr>
          <p:nvPr>
            <p:extLst>
              <p:ext uri="{D42A27DB-BD31-4B8C-83A1-F6EECF244321}">
                <p14:modId xmlns:p14="http://schemas.microsoft.com/office/powerpoint/2010/main" val="1960150889"/>
              </p:ext>
            </p:extLst>
          </p:nvPr>
        </p:nvGraphicFramePr>
        <p:xfrm>
          <a:off x="311150" y="825500"/>
          <a:ext cx="10902950" cy="5543550"/>
        </p:xfrm>
        <a:graphic>
          <a:graphicData uri="http://schemas.openxmlformats.org/drawingml/2006/table">
            <a:tbl>
              <a:tblPr firstRow="1" bandRow="1">
                <a:tableStyleId>{5C22544A-7EE6-4342-B048-85BDC9FD1C3A}</a:tableStyleId>
              </a:tblPr>
              <a:tblGrid>
                <a:gridCol w="2180590">
                  <a:extLst>
                    <a:ext uri="{9D8B030D-6E8A-4147-A177-3AD203B41FA5}">
                      <a16:colId xmlns:a16="http://schemas.microsoft.com/office/drawing/2014/main" val="3117129852"/>
                    </a:ext>
                  </a:extLst>
                </a:gridCol>
                <a:gridCol w="2180590">
                  <a:extLst>
                    <a:ext uri="{9D8B030D-6E8A-4147-A177-3AD203B41FA5}">
                      <a16:colId xmlns:a16="http://schemas.microsoft.com/office/drawing/2014/main" val="668436175"/>
                    </a:ext>
                  </a:extLst>
                </a:gridCol>
                <a:gridCol w="2180590">
                  <a:extLst>
                    <a:ext uri="{9D8B030D-6E8A-4147-A177-3AD203B41FA5}">
                      <a16:colId xmlns:a16="http://schemas.microsoft.com/office/drawing/2014/main" val="3766157551"/>
                    </a:ext>
                  </a:extLst>
                </a:gridCol>
                <a:gridCol w="2180590">
                  <a:extLst>
                    <a:ext uri="{9D8B030D-6E8A-4147-A177-3AD203B41FA5}">
                      <a16:colId xmlns:a16="http://schemas.microsoft.com/office/drawing/2014/main" val="1328738607"/>
                    </a:ext>
                  </a:extLst>
                </a:gridCol>
                <a:gridCol w="2180590">
                  <a:extLst>
                    <a:ext uri="{9D8B030D-6E8A-4147-A177-3AD203B41FA5}">
                      <a16:colId xmlns:a16="http://schemas.microsoft.com/office/drawing/2014/main" val="198917384"/>
                    </a:ext>
                  </a:extLst>
                </a:gridCol>
              </a:tblGrid>
              <a:tr h="712862">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703686595"/>
                  </a:ext>
                </a:extLst>
              </a:tr>
              <a:tr h="241534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272549612"/>
                  </a:ext>
                </a:extLst>
              </a:tr>
              <a:tr h="241534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546787922"/>
                  </a:ext>
                </a:extLst>
              </a:tr>
            </a:tbl>
          </a:graphicData>
        </a:graphic>
      </p:graphicFrame>
      <p:sp>
        <p:nvSpPr>
          <p:cNvPr id="4" name="TextBox 3">
            <a:extLst>
              <a:ext uri="{FF2B5EF4-FFF2-40B4-BE49-F238E27FC236}">
                <a16:creationId xmlns:a16="http://schemas.microsoft.com/office/drawing/2014/main" id="{8E43AEBB-1B4A-8200-5222-6120B73FD1E8}"/>
              </a:ext>
            </a:extLst>
          </p:cNvPr>
          <p:cNvSpPr txBox="1"/>
          <p:nvPr/>
        </p:nvSpPr>
        <p:spPr>
          <a:xfrm>
            <a:off x="355600" y="95250"/>
            <a:ext cx="10858500" cy="523220"/>
          </a:xfrm>
          <a:prstGeom prst="rect">
            <a:avLst/>
          </a:prstGeom>
          <a:noFill/>
        </p:spPr>
        <p:txBody>
          <a:bodyPr wrap="square" rtlCol="0">
            <a:spAutoFit/>
          </a:bodyPr>
          <a:lstStyle/>
          <a:p>
            <a:pPr algn="ctr"/>
            <a:r>
              <a:rPr lang="en-GB" sz="2800" b="1" dirty="0"/>
              <a:t>Elements of Liturgical Worship</a:t>
            </a:r>
          </a:p>
        </p:txBody>
      </p:sp>
    </p:spTree>
    <p:extLst>
      <p:ext uri="{BB962C8B-B14F-4D97-AF65-F5344CB8AC3E}">
        <p14:creationId xmlns:p14="http://schemas.microsoft.com/office/powerpoint/2010/main" val="3695503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A805C-FEFC-1CA1-65FE-2E1850CEFBF4}"/>
              </a:ext>
            </a:extLst>
          </p:cNvPr>
          <p:cNvSpPr>
            <a:spLocks noGrp="1"/>
          </p:cNvSpPr>
          <p:nvPr>
            <p:ph type="title"/>
          </p:nvPr>
        </p:nvSpPr>
        <p:spPr>
          <a:xfrm>
            <a:off x="838200" y="0"/>
            <a:ext cx="10515600" cy="1325563"/>
          </a:xfrm>
        </p:spPr>
        <p:txBody>
          <a:bodyPr>
            <a:normAutofit/>
          </a:bodyPr>
          <a:lstStyle/>
          <a:p>
            <a:pPr algn="ctr"/>
            <a:r>
              <a:rPr lang="en-GB" sz="4000" b="1" dirty="0"/>
              <a:t>Learning summary</a:t>
            </a:r>
          </a:p>
        </p:txBody>
      </p:sp>
      <p:sp>
        <p:nvSpPr>
          <p:cNvPr id="4" name="Rectangle: Rounded Corners 3">
            <a:extLst>
              <a:ext uri="{FF2B5EF4-FFF2-40B4-BE49-F238E27FC236}">
                <a16:creationId xmlns:a16="http://schemas.microsoft.com/office/drawing/2014/main" id="{7506261F-7BF4-19C4-D97D-3D232E3BC039}"/>
              </a:ext>
            </a:extLst>
          </p:cNvPr>
          <p:cNvSpPr/>
          <p:nvPr/>
        </p:nvSpPr>
        <p:spPr>
          <a:xfrm>
            <a:off x="225552" y="1325563"/>
            <a:ext cx="11740896" cy="1323109"/>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606F67D-4BB4-D583-4E00-B934B6E1DE2D}"/>
              </a:ext>
            </a:extLst>
          </p:cNvPr>
          <p:cNvSpPr txBox="1"/>
          <p:nvPr/>
        </p:nvSpPr>
        <p:spPr>
          <a:xfrm>
            <a:off x="333779" y="1386952"/>
            <a:ext cx="11445194" cy="1200329"/>
          </a:xfrm>
          <a:prstGeom prst="rect">
            <a:avLst/>
          </a:prstGeom>
          <a:noFill/>
        </p:spPr>
        <p:txBody>
          <a:bodyPr wrap="square" rtlCol="0">
            <a:spAutoFit/>
          </a:bodyPr>
          <a:lstStyle/>
          <a:p>
            <a:pPr algn="ctr"/>
            <a:r>
              <a:rPr lang="en-GB" sz="3600" b="1" dirty="0"/>
              <a:t>Liturgical worship has a set order which is similar at each service</a:t>
            </a:r>
          </a:p>
        </p:txBody>
      </p:sp>
      <p:sp>
        <p:nvSpPr>
          <p:cNvPr id="6" name="Rectangle: Rounded Corners 5">
            <a:extLst>
              <a:ext uri="{FF2B5EF4-FFF2-40B4-BE49-F238E27FC236}">
                <a16:creationId xmlns:a16="http://schemas.microsoft.com/office/drawing/2014/main" id="{129F4DF9-AB64-318A-8CB6-B51364EA5805}"/>
              </a:ext>
            </a:extLst>
          </p:cNvPr>
          <p:cNvSpPr/>
          <p:nvPr/>
        </p:nvSpPr>
        <p:spPr>
          <a:xfrm>
            <a:off x="225552" y="2892630"/>
            <a:ext cx="11740896" cy="1888920"/>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AB97558-E890-5055-8EC2-A929137AE002}"/>
              </a:ext>
            </a:extLst>
          </p:cNvPr>
          <p:cNvSpPr txBox="1"/>
          <p:nvPr/>
        </p:nvSpPr>
        <p:spPr>
          <a:xfrm>
            <a:off x="333779" y="3231018"/>
            <a:ext cx="11445194" cy="1200329"/>
          </a:xfrm>
          <a:prstGeom prst="rect">
            <a:avLst/>
          </a:prstGeom>
          <a:noFill/>
        </p:spPr>
        <p:txBody>
          <a:bodyPr wrap="square" rtlCol="0">
            <a:spAutoFit/>
          </a:bodyPr>
          <a:lstStyle/>
          <a:p>
            <a:pPr algn="ctr"/>
            <a:r>
              <a:rPr lang="en-GB" sz="3600" b="1" dirty="0"/>
              <a:t>Main elements of liturgical worship include confession, the creed and set prayers</a:t>
            </a:r>
          </a:p>
        </p:txBody>
      </p:sp>
    </p:spTree>
    <p:extLst>
      <p:ext uri="{BB962C8B-B14F-4D97-AF65-F5344CB8AC3E}">
        <p14:creationId xmlns:p14="http://schemas.microsoft.com/office/powerpoint/2010/main" val="1571090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A805C-FEFC-1CA1-65FE-2E1850CEFBF4}"/>
              </a:ext>
            </a:extLst>
          </p:cNvPr>
          <p:cNvSpPr>
            <a:spLocks noGrp="1"/>
          </p:cNvSpPr>
          <p:nvPr>
            <p:ph type="title"/>
          </p:nvPr>
        </p:nvSpPr>
        <p:spPr>
          <a:xfrm>
            <a:off x="0" y="0"/>
            <a:ext cx="12192000" cy="1325563"/>
          </a:xfrm>
        </p:spPr>
        <p:txBody>
          <a:bodyPr/>
          <a:lstStyle/>
          <a:p>
            <a:pPr algn="ctr"/>
            <a:r>
              <a:rPr lang="en-GB" sz="4000" b="1" dirty="0"/>
              <a:t>Wrap up</a:t>
            </a:r>
            <a:r>
              <a:rPr lang="en-GB" b="1" dirty="0"/>
              <a:t> </a:t>
            </a:r>
          </a:p>
        </p:txBody>
      </p:sp>
      <p:sp>
        <p:nvSpPr>
          <p:cNvPr id="4" name="TextBox 3">
            <a:extLst>
              <a:ext uri="{FF2B5EF4-FFF2-40B4-BE49-F238E27FC236}">
                <a16:creationId xmlns:a16="http://schemas.microsoft.com/office/drawing/2014/main" id="{3449F700-458C-7775-3CE2-05D07CC9C2E1}"/>
              </a:ext>
            </a:extLst>
          </p:cNvPr>
          <p:cNvSpPr txBox="1"/>
          <p:nvPr/>
        </p:nvSpPr>
        <p:spPr>
          <a:xfrm>
            <a:off x="854075" y="1325563"/>
            <a:ext cx="10483850" cy="3785652"/>
          </a:xfrm>
          <a:prstGeom prst="rect">
            <a:avLst/>
          </a:prstGeom>
          <a:noFill/>
        </p:spPr>
        <p:txBody>
          <a:bodyPr wrap="square" rtlCol="0">
            <a:spAutoFit/>
          </a:bodyPr>
          <a:lstStyle/>
          <a:p>
            <a:r>
              <a:rPr lang="en-GB" sz="2400" dirty="0"/>
              <a:t>This lesson has covered key elements of liturgical worship</a:t>
            </a:r>
          </a:p>
          <a:p>
            <a:r>
              <a:rPr lang="en-GB" sz="2400" dirty="0"/>
              <a:t>Answer the following questions:</a:t>
            </a:r>
          </a:p>
          <a:p>
            <a:endParaRPr lang="en-GB" sz="2400" dirty="0"/>
          </a:p>
          <a:p>
            <a:pPr marL="342900" indent="-342900">
              <a:buFont typeface="Arial" panose="020B0604020202020204" pitchFamily="34" charset="0"/>
              <a:buChar char="•"/>
            </a:pPr>
            <a:r>
              <a:rPr lang="en-GB" sz="2400" dirty="0"/>
              <a:t>What is meant by liturgical worship?</a:t>
            </a:r>
          </a:p>
          <a:p>
            <a:pPr marL="342900" indent="-342900">
              <a:buFont typeface="Arial" panose="020B0604020202020204" pitchFamily="34" charset="0"/>
              <a:buChar char="•"/>
            </a:pPr>
            <a:r>
              <a:rPr lang="en-GB" sz="2400" dirty="0"/>
              <a:t>What happens in the prayer of confession?</a:t>
            </a:r>
          </a:p>
          <a:p>
            <a:pPr marL="342900" indent="-342900">
              <a:buFont typeface="Arial" panose="020B0604020202020204" pitchFamily="34" charset="0"/>
              <a:buChar char="•"/>
            </a:pPr>
            <a:r>
              <a:rPr lang="en-GB" sz="2400" dirty="0"/>
              <a:t>Describe the pattern of readings from the Bible</a:t>
            </a:r>
          </a:p>
          <a:p>
            <a:pPr marL="342900" indent="-342900">
              <a:buFont typeface="Arial" panose="020B0604020202020204" pitchFamily="34" charset="0"/>
              <a:buChar char="•"/>
            </a:pPr>
            <a:r>
              <a:rPr lang="en-GB" sz="2400" dirty="0"/>
              <a:t>What different types of prayer are included in the service?</a:t>
            </a:r>
          </a:p>
          <a:p>
            <a:pPr marL="342900" indent="-342900">
              <a:buFont typeface="Arial" panose="020B0604020202020204" pitchFamily="34" charset="0"/>
              <a:buChar char="•"/>
            </a:pPr>
            <a:r>
              <a:rPr lang="en-GB" sz="2400" dirty="0"/>
              <a:t>What is a Creed? What does it aim to guard against?</a:t>
            </a:r>
          </a:p>
          <a:p>
            <a:pPr marL="342900" indent="-342900">
              <a:buFont typeface="Arial" panose="020B0604020202020204" pitchFamily="34" charset="0"/>
              <a:buChar char="•"/>
            </a:pPr>
            <a:r>
              <a:rPr lang="en-GB" sz="2400" dirty="0"/>
              <a:t>What is the Eucharist? Can you remember the two different opinions on what is happening at this point in the service?</a:t>
            </a:r>
          </a:p>
        </p:txBody>
      </p:sp>
    </p:spTree>
    <p:extLst>
      <p:ext uri="{BB962C8B-B14F-4D97-AF65-F5344CB8AC3E}">
        <p14:creationId xmlns:p14="http://schemas.microsoft.com/office/powerpoint/2010/main" val="2113637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hought Bubble: Cloud 2">
            <a:extLst>
              <a:ext uri="{FF2B5EF4-FFF2-40B4-BE49-F238E27FC236}">
                <a16:creationId xmlns:a16="http://schemas.microsoft.com/office/drawing/2014/main" id="{6805BBE7-C670-2FE2-B1AA-C643E6606BF4}"/>
              </a:ext>
            </a:extLst>
          </p:cNvPr>
          <p:cNvSpPr/>
          <p:nvPr/>
        </p:nvSpPr>
        <p:spPr>
          <a:xfrm rot="619275">
            <a:off x="2461491" y="1258454"/>
            <a:ext cx="7546109" cy="4655128"/>
          </a:xfrm>
          <a:prstGeom prst="cloudCallou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EBBF2A4-1FE0-1754-853E-61C6D8359C96}"/>
              </a:ext>
            </a:extLst>
          </p:cNvPr>
          <p:cNvSpPr txBox="1"/>
          <p:nvPr/>
        </p:nvSpPr>
        <p:spPr>
          <a:xfrm>
            <a:off x="3470148" y="2644170"/>
            <a:ext cx="5788152" cy="1569660"/>
          </a:xfrm>
          <a:prstGeom prst="rect">
            <a:avLst/>
          </a:prstGeom>
          <a:noFill/>
        </p:spPr>
        <p:txBody>
          <a:bodyPr wrap="square" rtlCol="0">
            <a:spAutoFit/>
          </a:bodyPr>
          <a:lstStyle/>
          <a:p>
            <a:r>
              <a:rPr lang="en-GB" sz="2400" dirty="0"/>
              <a:t>Do you think doing things the same each time is enjoyable, or does it get boring?</a:t>
            </a:r>
          </a:p>
          <a:p>
            <a:pPr algn="ctr"/>
            <a:r>
              <a:rPr lang="en-GB" sz="2400" dirty="0"/>
              <a:t>How might this apply to prayer or reflection? </a:t>
            </a:r>
          </a:p>
        </p:txBody>
      </p:sp>
    </p:spTree>
    <p:extLst>
      <p:ext uri="{BB962C8B-B14F-4D97-AF65-F5344CB8AC3E}">
        <p14:creationId xmlns:p14="http://schemas.microsoft.com/office/powerpoint/2010/main" val="2581624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BAA01-8105-65C5-031E-60B24395CD39}"/>
              </a:ext>
            </a:extLst>
          </p:cNvPr>
          <p:cNvSpPr>
            <a:spLocks noGrp="1"/>
          </p:cNvSpPr>
          <p:nvPr>
            <p:ph type="ctrTitle"/>
          </p:nvPr>
        </p:nvSpPr>
        <p:spPr>
          <a:xfrm>
            <a:off x="0" y="0"/>
            <a:ext cx="12192000" cy="1034241"/>
          </a:xfrm>
        </p:spPr>
        <p:txBody>
          <a:bodyPr>
            <a:normAutofit/>
          </a:bodyPr>
          <a:lstStyle/>
          <a:p>
            <a:r>
              <a:rPr lang="en-GB" sz="4000" b="1" dirty="0"/>
              <a:t>Notes for teachers</a:t>
            </a:r>
          </a:p>
        </p:txBody>
      </p:sp>
      <p:sp>
        <p:nvSpPr>
          <p:cNvPr id="3" name="TextBox 2">
            <a:extLst>
              <a:ext uri="{FF2B5EF4-FFF2-40B4-BE49-F238E27FC236}">
                <a16:creationId xmlns:a16="http://schemas.microsoft.com/office/drawing/2014/main" id="{B91A698C-8D5C-014D-3E5D-8EA7C2ED7DA0}"/>
              </a:ext>
            </a:extLst>
          </p:cNvPr>
          <p:cNvSpPr txBox="1"/>
          <p:nvPr/>
        </p:nvSpPr>
        <p:spPr>
          <a:xfrm>
            <a:off x="201549" y="1162257"/>
            <a:ext cx="11788902" cy="4339650"/>
          </a:xfrm>
          <a:prstGeom prst="rect">
            <a:avLst/>
          </a:prstGeom>
          <a:noFill/>
        </p:spPr>
        <p:txBody>
          <a:bodyPr wrap="square" rtlCol="0">
            <a:spAutoFit/>
          </a:bodyPr>
          <a:lstStyle/>
          <a:p>
            <a:r>
              <a:rPr lang="en-GB" sz="1600" dirty="0"/>
              <a:t>This is lesson 2 in the unit. The unit aims to introduce students to the wide variety of worship enjoyed by Christians. It allows students to explore the concept of worship itself and come to an understanding of why it is important to Christians, whatever form it may take. The main elements under study are liturgical and non-liturgical worship, prayer, the festival of Christmas and/or Easter, and the potential influence of worship on believers. An optional element on the phenomenon of pilgrimage is also offered. Students will be able to evaluate the possible advantages of different types of worship for themselves, once they have an understanding of the form and nature of Christian worship. </a:t>
            </a:r>
          </a:p>
          <a:p>
            <a:endParaRPr lang="en-GB" sz="1600" dirty="0"/>
          </a:p>
          <a:p>
            <a:r>
              <a:rPr lang="en-GB" sz="1600" b="1" dirty="0"/>
              <a:t>Slide 7: P</a:t>
            </a:r>
            <a:r>
              <a:rPr lang="en-GB" sz="1600" dirty="0"/>
              <a:t>rint this out A5 so that all students can fill it in</a:t>
            </a:r>
          </a:p>
          <a:p>
            <a:r>
              <a:rPr lang="en-GB" sz="1600" b="1" dirty="0"/>
              <a:t>Slides 8-13: </a:t>
            </a:r>
            <a:r>
              <a:rPr lang="en-GB" sz="1600" dirty="0"/>
              <a:t>are designed to be teacher-led. The pictures and videos should bring the worship to life and help students see what attending a liturgical service might be like but be ready to answer questions or clarify confusions along the way </a:t>
            </a:r>
          </a:p>
          <a:p>
            <a:r>
              <a:rPr lang="en-GB" sz="1600" b="1" dirty="0"/>
              <a:t>Slide 14: </a:t>
            </a:r>
            <a:r>
              <a:rPr lang="en-GB" sz="1600" dirty="0"/>
              <a:t>The video location is embedded – </a:t>
            </a:r>
            <a:r>
              <a:rPr lang="en-GB" sz="1600" dirty="0">
                <a:hlinkClick r:id="rId2"/>
              </a:rPr>
              <a:t>https://www.youtube.com/watch?v=OWGA1d8Q-6Y</a:t>
            </a:r>
            <a:r>
              <a:rPr lang="en-GB" sz="1600" dirty="0"/>
              <a:t> </a:t>
            </a:r>
          </a:p>
          <a:p>
            <a:r>
              <a:rPr lang="en-GB" sz="1600" b="1" dirty="0"/>
              <a:t>Slide 15: </a:t>
            </a:r>
            <a:r>
              <a:rPr lang="en-GB" sz="1600" dirty="0"/>
              <a:t>You may want to print this out so that students can refer to the instructions easily and check their work against the example. </a:t>
            </a:r>
          </a:p>
          <a:p>
            <a:r>
              <a:rPr lang="en-GB" sz="1600" b="1" dirty="0"/>
              <a:t>Slide 16: </a:t>
            </a:r>
            <a:r>
              <a:rPr lang="en-GB" sz="1600" dirty="0"/>
              <a:t>All students will need a blank copy of the table to fill in, using the information sheet (slide 21)</a:t>
            </a:r>
          </a:p>
          <a:p>
            <a:r>
              <a:rPr lang="en-GB" sz="1600" b="1" dirty="0"/>
              <a:t>Slide 21: </a:t>
            </a:r>
            <a:r>
              <a:rPr lang="en-GB" sz="1600" dirty="0"/>
              <a:t>All students will need a copy of this to help with the table task</a:t>
            </a:r>
            <a:r>
              <a:rPr lang="en-GB" sz="1600"/>
              <a:t>. Opportunities </a:t>
            </a:r>
            <a:r>
              <a:rPr lang="en-GB" sz="1600" dirty="0"/>
              <a:t>for wider learning: students could consider questions they might like to ask a practicing Christian about which elements of worship they most enjoy or feel they benefit the most from. </a:t>
            </a:r>
          </a:p>
        </p:txBody>
      </p:sp>
    </p:spTree>
    <p:extLst>
      <p:ext uri="{BB962C8B-B14F-4D97-AF65-F5344CB8AC3E}">
        <p14:creationId xmlns:p14="http://schemas.microsoft.com/office/powerpoint/2010/main" val="3466173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34152-B95A-7C05-8312-FBF07B358E15}"/>
              </a:ext>
            </a:extLst>
          </p:cNvPr>
          <p:cNvSpPr txBox="1">
            <a:spLocks/>
          </p:cNvSpPr>
          <p:nvPr/>
        </p:nvSpPr>
        <p:spPr>
          <a:xfrm>
            <a:off x="0" y="0"/>
            <a:ext cx="121920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b="1" dirty="0"/>
              <a:t>Acknowledgments</a:t>
            </a:r>
            <a:endParaRPr lang="en-GB" b="1" dirty="0"/>
          </a:p>
        </p:txBody>
      </p:sp>
      <p:sp>
        <p:nvSpPr>
          <p:cNvPr id="3" name="TextBox 2">
            <a:extLst>
              <a:ext uri="{FF2B5EF4-FFF2-40B4-BE49-F238E27FC236}">
                <a16:creationId xmlns:a16="http://schemas.microsoft.com/office/drawing/2014/main" id="{FF859580-4A89-BB72-2E06-5467C7FEB7EE}"/>
              </a:ext>
            </a:extLst>
          </p:cNvPr>
          <p:cNvSpPr txBox="1"/>
          <p:nvPr/>
        </p:nvSpPr>
        <p:spPr>
          <a:xfrm>
            <a:off x="814192" y="1553227"/>
            <a:ext cx="10822487" cy="923330"/>
          </a:xfrm>
          <a:prstGeom prst="rect">
            <a:avLst/>
          </a:prstGeom>
          <a:noFill/>
        </p:spPr>
        <p:txBody>
          <a:bodyPr wrap="square" rtlCol="0">
            <a:spAutoFit/>
          </a:bodyPr>
          <a:lstStyle/>
          <a:p>
            <a:pPr algn="ctr"/>
            <a:r>
              <a:rPr lang="en-GB" dirty="0"/>
              <a:t>Images on slide 4 and 9 </a:t>
            </a:r>
            <a:r>
              <a:rPr lang="en-GB" dirty="0" err="1"/>
              <a:t>Vecteezy</a:t>
            </a:r>
            <a:endParaRPr lang="en-GB" dirty="0"/>
          </a:p>
          <a:p>
            <a:pPr algn="ctr"/>
            <a:r>
              <a:rPr lang="en-GB" dirty="0"/>
              <a:t>Slide 10, 13 and 14: special thanks to the Reverend Catherine Shelley, vicar of St Mary’s Church, Todmorden, and the congregation there.</a:t>
            </a:r>
          </a:p>
        </p:txBody>
      </p:sp>
    </p:spTree>
    <p:extLst>
      <p:ext uri="{BB962C8B-B14F-4D97-AF65-F5344CB8AC3E}">
        <p14:creationId xmlns:p14="http://schemas.microsoft.com/office/powerpoint/2010/main" val="303270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B7792-D76D-CDC7-F286-0E37727A617A}"/>
              </a:ext>
            </a:extLst>
          </p:cNvPr>
          <p:cNvSpPr>
            <a:spLocks noGrp="1"/>
          </p:cNvSpPr>
          <p:nvPr>
            <p:ph type="title"/>
          </p:nvPr>
        </p:nvSpPr>
        <p:spPr>
          <a:xfrm>
            <a:off x="317500" y="180975"/>
            <a:ext cx="4666876" cy="593725"/>
          </a:xfrm>
        </p:spPr>
        <p:txBody>
          <a:bodyPr>
            <a:normAutofit/>
          </a:bodyPr>
          <a:lstStyle/>
          <a:p>
            <a:pPr algn="ctr"/>
            <a:r>
              <a:rPr lang="en-GB" sz="2400" b="1" dirty="0"/>
              <a:t>Elements of Liturgical Worship</a:t>
            </a:r>
          </a:p>
        </p:txBody>
      </p:sp>
      <p:sp>
        <p:nvSpPr>
          <p:cNvPr id="3" name="TextBox 2">
            <a:extLst>
              <a:ext uri="{FF2B5EF4-FFF2-40B4-BE49-F238E27FC236}">
                <a16:creationId xmlns:a16="http://schemas.microsoft.com/office/drawing/2014/main" id="{2C65B2D8-57B6-AD09-E876-E194209F2CB8}"/>
              </a:ext>
            </a:extLst>
          </p:cNvPr>
          <p:cNvSpPr txBox="1"/>
          <p:nvPr/>
        </p:nvSpPr>
        <p:spPr>
          <a:xfrm>
            <a:off x="247650" y="1009650"/>
            <a:ext cx="4572000" cy="2462213"/>
          </a:xfrm>
          <a:prstGeom prst="rect">
            <a:avLst/>
          </a:prstGeom>
          <a:noFill/>
        </p:spPr>
        <p:txBody>
          <a:bodyPr wrap="square" rtlCol="0">
            <a:spAutoFit/>
          </a:bodyPr>
          <a:lstStyle/>
          <a:p>
            <a:r>
              <a:rPr lang="en-GB" sz="1400" b="1" dirty="0"/>
              <a:t>Prayers of Confession </a:t>
            </a:r>
            <a:r>
              <a:rPr lang="en-GB" sz="1400" dirty="0"/>
              <a:t>happen near the start of the service and are prayers asking for God’s forgiveness for all we have done wrong. It is only if we ask for forgiveness that we can access heaven. However, Christians believe heaven is possible for even the worst of us, as long as we are truly sorry! </a:t>
            </a:r>
          </a:p>
          <a:p>
            <a:r>
              <a:rPr lang="en-GB" sz="1400" dirty="0"/>
              <a:t>By receiving forgiveness from God, we are then in a better position to enjoy the rest of the service. The celebrant (the person leading the service) can assure us that we are forgiven as he acts ‘in personae Christi’ (in the person of Christ) at this point. </a:t>
            </a:r>
          </a:p>
        </p:txBody>
      </p:sp>
      <p:sp>
        <p:nvSpPr>
          <p:cNvPr id="4" name="TextBox 3">
            <a:extLst>
              <a:ext uri="{FF2B5EF4-FFF2-40B4-BE49-F238E27FC236}">
                <a16:creationId xmlns:a16="http://schemas.microsoft.com/office/drawing/2014/main" id="{59F61190-A142-75C1-5E3B-DBAC15A94970}"/>
              </a:ext>
            </a:extLst>
          </p:cNvPr>
          <p:cNvSpPr txBox="1"/>
          <p:nvPr/>
        </p:nvSpPr>
        <p:spPr>
          <a:xfrm>
            <a:off x="247650" y="3706813"/>
            <a:ext cx="4851400" cy="2677656"/>
          </a:xfrm>
          <a:prstGeom prst="rect">
            <a:avLst/>
          </a:prstGeom>
          <a:noFill/>
        </p:spPr>
        <p:txBody>
          <a:bodyPr wrap="square" rtlCol="0">
            <a:spAutoFit/>
          </a:bodyPr>
          <a:lstStyle/>
          <a:p>
            <a:r>
              <a:rPr lang="en-GB" sz="1400" b="1" dirty="0"/>
              <a:t>The Bible readings</a:t>
            </a:r>
            <a:r>
              <a:rPr lang="en-GB" sz="1400" dirty="0"/>
              <a:t>, also called The Liturgy of the Word, usually comprise three readings each week:</a:t>
            </a:r>
          </a:p>
          <a:p>
            <a:pPr marL="285750" indent="-285750">
              <a:buFont typeface="Arial" panose="020B0604020202020204" pitchFamily="34" charset="0"/>
              <a:buChar char="•"/>
            </a:pPr>
            <a:r>
              <a:rPr lang="en-GB" sz="1400" dirty="0"/>
              <a:t>Old Testament</a:t>
            </a:r>
          </a:p>
          <a:p>
            <a:pPr marL="285750" indent="-285750">
              <a:buFont typeface="Arial" panose="020B0604020202020204" pitchFamily="34" charset="0"/>
              <a:buChar char="•"/>
            </a:pPr>
            <a:r>
              <a:rPr lang="en-GB" sz="1400" dirty="0"/>
              <a:t>New Testament</a:t>
            </a:r>
          </a:p>
          <a:p>
            <a:pPr marL="285750" indent="-285750">
              <a:buFont typeface="Arial" panose="020B0604020202020204" pitchFamily="34" charset="0"/>
              <a:buChar char="•"/>
            </a:pPr>
            <a:r>
              <a:rPr lang="en-GB" sz="1400" dirty="0"/>
              <a:t>Gospel</a:t>
            </a:r>
          </a:p>
          <a:p>
            <a:r>
              <a:rPr lang="en-GB" sz="1400" dirty="0"/>
              <a:t>The readings change each time, so that Christians learn more and more about what the Bible teaches by attending church each week. Members of the church often take turns to do the readings. Usually, they are the starting point of the Sermon (explanatory talk) given be the celebrant later in the service. This  helps explain the deeper meaning of the readings and how God wants us to live. </a:t>
            </a:r>
          </a:p>
        </p:txBody>
      </p:sp>
      <p:sp>
        <p:nvSpPr>
          <p:cNvPr id="5" name="TextBox 4">
            <a:extLst>
              <a:ext uri="{FF2B5EF4-FFF2-40B4-BE49-F238E27FC236}">
                <a16:creationId xmlns:a16="http://schemas.microsoft.com/office/drawing/2014/main" id="{CF5C76C0-0492-7FDB-9A4C-36F1761DB4F7}"/>
              </a:ext>
            </a:extLst>
          </p:cNvPr>
          <p:cNvSpPr txBox="1"/>
          <p:nvPr/>
        </p:nvSpPr>
        <p:spPr>
          <a:xfrm>
            <a:off x="5245100" y="180975"/>
            <a:ext cx="6699250" cy="1600438"/>
          </a:xfrm>
          <a:prstGeom prst="rect">
            <a:avLst/>
          </a:prstGeom>
          <a:noFill/>
        </p:spPr>
        <p:txBody>
          <a:bodyPr wrap="square" rtlCol="0">
            <a:spAutoFit/>
          </a:bodyPr>
          <a:lstStyle/>
          <a:p>
            <a:r>
              <a:rPr lang="en-GB" sz="1400" dirty="0"/>
              <a:t>There are lots of </a:t>
            </a:r>
            <a:r>
              <a:rPr lang="en-GB" sz="1400" b="1" dirty="0"/>
              <a:t>prayers</a:t>
            </a:r>
            <a:r>
              <a:rPr lang="en-GB" sz="1400" dirty="0"/>
              <a:t> at different points in the service. Many of these are </a:t>
            </a:r>
            <a:r>
              <a:rPr lang="en-GB" sz="1400" b="1" dirty="0"/>
              <a:t>set prayers </a:t>
            </a:r>
            <a:r>
              <a:rPr lang="en-GB" sz="1400" dirty="0"/>
              <a:t>are the same each week e.g. The Lord’s Prayer but some are called intercessions, and these are different each week. They might be led by a member of the church, and they often reflect on current affairs and worries. It is usual for particular members of the church to be named and remembered, particularly if they are struggling with illness or other difficult circumstances. In this way, Christians ask for God’s help in the wellbeing of the whole world. </a:t>
            </a:r>
          </a:p>
        </p:txBody>
      </p:sp>
      <p:sp>
        <p:nvSpPr>
          <p:cNvPr id="6" name="TextBox 5">
            <a:extLst>
              <a:ext uri="{FF2B5EF4-FFF2-40B4-BE49-F238E27FC236}">
                <a16:creationId xmlns:a16="http://schemas.microsoft.com/office/drawing/2014/main" id="{D67ACEA2-54C4-8875-9BBB-D51BA86952DF}"/>
              </a:ext>
            </a:extLst>
          </p:cNvPr>
          <p:cNvSpPr txBox="1"/>
          <p:nvPr/>
        </p:nvSpPr>
        <p:spPr>
          <a:xfrm>
            <a:off x="8642350" y="2297059"/>
            <a:ext cx="3162300" cy="3970318"/>
          </a:xfrm>
          <a:prstGeom prst="rect">
            <a:avLst/>
          </a:prstGeom>
          <a:noFill/>
        </p:spPr>
        <p:txBody>
          <a:bodyPr wrap="square" rtlCol="0">
            <a:spAutoFit/>
          </a:bodyPr>
          <a:lstStyle/>
          <a:p>
            <a:r>
              <a:rPr lang="en-GB" sz="1400" b="1" dirty="0"/>
              <a:t>The Creed </a:t>
            </a:r>
            <a:r>
              <a:rPr lang="en-GB" sz="1400" dirty="0"/>
              <a:t>is a summary of all the key Christian Beliefs. Everyone in church will stand and recite this together, usually all facing the same way, towards the altar. It reminds Christians of what they should believe so that they do not get confused in their faith or fall into false belief, known as heresy. Many Christians will know </a:t>
            </a:r>
            <a:r>
              <a:rPr lang="en-GB" sz="1400" b="1" dirty="0"/>
              <a:t>The Creed </a:t>
            </a:r>
            <a:r>
              <a:rPr lang="en-GB" sz="1400" dirty="0"/>
              <a:t>by heart as they have recited it so many times. The main beliefs summed up in </a:t>
            </a:r>
            <a:r>
              <a:rPr lang="en-GB" sz="1400" b="1" dirty="0"/>
              <a:t>The Creed </a:t>
            </a:r>
            <a:r>
              <a:rPr lang="en-GB" sz="1400" dirty="0"/>
              <a:t>are in the Father, Son and Holy Spirit, the resurrection of the dead and the eventual second coming of Jesus when Christians believe the Kingdom of God will be established on earth and all will be judged.</a:t>
            </a:r>
          </a:p>
        </p:txBody>
      </p:sp>
      <p:sp>
        <p:nvSpPr>
          <p:cNvPr id="7" name="TextBox 6">
            <a:extLst>
              <a:ext uri="{FF2B5EF4-FFF2-40B4-BE49-F238E27FC236}">
                <a16:creationId xmlns:a16="http://schemas.microsoft.com/office/drawing/2014/main" id="{3BF92E31-1297-E3CD-691D-E9B7D258D3DB}"/>
              </a:ext>
            </a:extLst>
          </p:cNvPr>
          <p:cNvSpPr txBox="1"/>
          <p:nvPr/>
        </p:nvSpPr>
        <p:spPr>
          <a:xfrm>
            <a:off x="5264150" y="2298014"/>
            <a:ext cx="3162300" cy="3970318"/>
          </a:xfrm>
          <a:prstGeom prst="rect">
            <a:avLst/>
          </a:prstGeom>
          <a:noFill/>
        </p:spPr>
        <p:txBody>
          <a:bodyPr wrap="square" rtlCol="0">
            <a:spAutoFit/>
          </a:bodyPr>
          <a:lstStyle/>
          <a:p>
            <a:r>
              <a:rPr lang="en-GB" sz="1400" b="1" dirty="0"/>
              <a:t>The Eucharist </a:t>
            </a:r>
            <a:r>
              <a:rPr lang="en-GB" sz="1400" dirty="0"/>
              <a:t>is the sharing of bread and wine by all present. This is done because Jesus commanded his disciples to do it, ‘in remembrance of me’ and the practice has continued ever since. The exact words of Jesus at the Last Supper, before he was arrested and then crucified, are repeated before the bread and wine is distributed to everyone present. Some Christians believe in Transubstantiation. This is the idea that the bread and wine miraculously change into the actual body and blood of Jesus. Other Christians see the bread and wine as symbols of Jesus’ sacrifice. Either way, for many, this is the high point of the service. </a:t>
            </a:r>
          </a:p>
        </p:txBody>
      </p:sp>
    </p:spTree>
    <p:extLst>
      <p:ext uri="{BB962C8B-B14F-4D97-AF65-F5344CB8AC3E}">
        <p14:creationId xmlns:p14="http://schemas.microsoft.com/office/powerpoint/2010/main" val="1275912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8EDD1D1-E3F1-5DC4-5996-98E0A4BC5EE8}"/>
              </a:ext>
            </a:extLst>
          </p:cNvPr>
          <p:cNvSpPr txBox="1"/>
          <p:nvPr/>
        </p:nvSpPr>
        <p:spPr>
          <a:xfrm>
            <a:off x="3048000" y="3245889"/>
            <a:ext cx="6096000" cy="369332"/>
          </a:xfrm>
          <a:prstGeom prst="rect">
            <a:avLst/>
          </a:prstGeom>
          <a:noFill/>
        </p:spPr>
        <p:txBody>
          <a:bodyPr wrap="square">
            <a:spAutoFit/>
          </a:bodyPr>
          <a:lstStyle/>
          <a:p>
            <a:endParaRPr lang="en-GB" dirty="0">
              <a:latin typeface="Abadi" panose="020B0604020104020204" pitchFamily="34" charset="0"/>
            </a:endParaRPr>
          </a:p>
        </p:txBody>
      </p:sp>
      <p:sp>
        <p:nvSpPr>
          <p:cNvPr id="20" name="Google Shape;55;p13">
            <a:extLst>
              <a:ext uri="{FF2B5EF4-FFF2-40B4-BE49-F238E27FC236}">
                <a16:creationId xmlns:a16="http://schemas.microsoft.com/office/drawing/2014/main" id="{A000CEC0-4989-DB04-29F9-E49A0EE0FE34}"/>
              </a:ext>
            </a:extLst>
          </p:cNvPr>
          <p:cNvSpPr txBox="1">
            <a:spLocks noGrp="1"/>
          </p:cNvSpPr>
          <p:nvPr>
            <p:ph type="ctrTitle"/>
          </p:nvPr>
        </p:nvSpPr>
        <p:spPr>
          <a:xfrm>
            <a:off x="0" y="17130"/>
            <a:ext cx="12191999" cy="1070164"/>
          </a:xfrm>
          <a:prstGeom prst="rect">
            <a:avLst/>
          </a:prstGeom>
        </p:spPr>
        <p:txBody>
          <a:bodyPr spcFirstLastPara="1" vert="horz" wrap="square" lIns="91425" tIns="91425" rIns="91425" bIns="91425" rtlCol="0" anchor="b" anchorCtr="0">
            <a:normAutofit/>
          </a:bodyPr>
          <a:lstStyle/>
          <a:p>
            <a:pPr>
              <a:spcBef>
                <a:spcPts val="0"/>
              </a:spcBef>
            </a:pPr>
            <a:r>
              <a:rPr lang="en" sz="4000" b="1" dirty="0">
                <a:latin typeface="Tenorite" panose="00000500000000000000" pitchFamily="2" charset="0"/>
              </a:rPr>
              <a:t>What is liturgical worship?</a:t>
            </a:r>
            <a:endParaRPr sz="4000" b="1" dirty="0">
              <a:latin typeface="Tenorite" panose="00000500000000000000" pitchFamily="2" charset="0"/>
            </a:endParaRPr>
          </a:p>
        </p:txBody>
      </p:sp>
      <p:sp>
        <p:nvSpPr>
          <p:cNvPr id="23" name="TextBox 22">
            <a:extLst>
              <a:ext uri="{FF2B5EF4-FFF2-40B4-BE49-F238E27FC236}">
                <a16:creationId xmlns:a16="http://schemas.microsoft.com/office/drawing/2014/main" id="{D736C2F5-EF49-2CC5-0B3A-F3A9FA4CFDDF}"/>
              </a:ext>
            </a:extLst>
          </p:cNvPr>
          <p:cNvSpPr txBox="1"/>
          <p:nvPr/>
        </p:nvSpPr>
        <p:spPr>
          <a:xfrm>
            <a:off x="475489" y="1888577"/>
            <a:ext cx="5694804" cy="1200329"/>
          </a:xfrm>
          <a:prstGeom prst="rect">
            <a:avLst/>
          </a:prstGeom>
          <a:noFill/>
        </p:spPr>
        <p:txBody>
          <a:bodyPr wrap="square">
            <a:spAutoFit/>
          </a:bodyPr>
          <a:lstStyle/>
          <a:p>
            <a:pPr algn="ctr"/>
            <a:r>
              <a:rPr lang="en-GB" sz="2400" dirty="0">
                <a:solidFill>
                  <a:schemeClr val="dk1"/>
                </a:solidFill>
                <a:latin typeface="Tenorite" panose="00000500000000000000" pitchFamily="2" charset="0"/>
              </a:rPr>
              <a:t>Unit: C3.3 </a:t>
            </a:r>
          </a:p>
          <a:p>
            <a:pPr algn="ctr"/>
            <a:r>
              <a:rPr lang="en-GB" sz="2400" dirty="0">
                <a:solidFill>
                  <a:schemeClr val="dk1"/>
                </a:solidFill>
                <a:latin typeface="Tenorite" panose="00000500000000000000" pitchFamily="2" charset="0"/>
              </a:rPr>
              <a:t>How do Christians worship differently?</a:t>
            </a:r>
          </a:p>
          <a:p>
            <a:pPr algn="ctr"/>
            <a:r>
              <a:rPr lang="en-GB" sz="2400" dirty="0">
                <a:solidFill>
                  <a:schemeClr val="dk1"/>
                </a:solidFill>
                <a:latin typeface="Tenorite" panose="00000500000000000000" pitchFamily="2" charset="0"/>
              </a:rPr>
              <a:t>Presentation 2 </a:t>
            </a:r>
          </a:p>
        </p:txBody>
      </p:sp>
      <p:pic>
        <p:nvPicPr>
          <p:cNvPr id="2" name="Picture 1">
            <a:extLst>
              <a:ext uri="{FF2B5EF4-FFF2-40B4-BE49-F238E27FC236}">
                <a16:creationId xmlns:a16="http://schemas.microsoft.com/office/drawing/2014/main" id="{D5FAFED2-1514-908D-7E69-879ADB75962B}"/>
              </a:ext>
            </a:extLst>
          </p:cNvPr>
          <p:cNvPicPr>
            <a:picLocks noChangeAspect="1"/>
          </p:cNvPicPr>
          <p:nvPr/>
        </p:nvPicPr>
        <p:blipFill>
          <a:blip r:embed="rId2"/>
          <a:stretch>
            <a:fillRect/>
          </a:stretch>
        </p:blipFill>
        <p:spPr>
          <a:xfrm>
            <a:off x="2414508" y="3385495"/>
            <a:ext cx="1816765" cy="1816765"/>
          </a:xfrm>
          <a:prstGeom prst="rect">
            <a:avLst/>
          </a:prstGeom>
        </p:spPr>
      </p:pic>
      <p:pic>
        <p:nvPicPr>
          <p:cNvPr id="5" name="Picture 4" descr="A black book with white pages&#10;&#10;Description automatically generated">
            <a:extLst>
              <a:ext uri="{FF2B5EF4-FFF2-40B4-BE49-F238E27FC236}">
                <a16:creationId xmlns:a16="http://schemas.microsoft.com/office/drawing/2014/main" id="{E490D0B2-0DB0-1DE0-BE5F-00CFB31BE1B1}"/>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6497197" y="2257908"/>
            <a:ext cx="4762500" cy="2714625"/>
          </a:xfrm>
          <a:prstGeom prst="roundRect">
            <a:avLst>
              <a:gd name="adj" fmla="val 8594"/>
            </a:avLst>
          </a:prstGeom>
          <a:solidFill>
            <a:srgbClr val="FFFFFF">
              <a:shade val="85000"/>
            </a:srgbClr>
          </a:solidFill>
          <a:ln>
            <a:noFill/>
          </a:ln>
          <a:effectLst>
            <a:reflection blurRad="12700" stA="0" endPos="28000" dist="5000" dir="5400000" sy="-100000" algn="bl" rotWithShape="0"/>
          </a:effectLst>
        </p:spPr>
      </p:pic>
    </p:spTree>
    <p:extLst>
      <p:ext uri="{BB962C8B-B14F-4D97-AF65-F5344CB8AC3E}">
        <p14:creationId xmlns:p14="http://schemas.microsoft.com/office/powerpoint/2010/main" val="752922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50B61-B9B1-CCAE-A49D-B4F5E83E517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A5DC17E-6E86-589F-58BB-59DA0D215E02}"/>
              </a:ext>
            </a:extLst>
          </p:cNvPr>
          <p:cNvSpPr txBox="1"/>
          <p:nvPr/>
        </p:nvSpPr>
        <p:spPr>
          <a:xfrm>
            <a:off x="3880583" y="921812"/>
            <a:ext cx="7787148" cy="2893806"/>
          </a:xfrm>
          <a:prstGeom prst="rect">
            <a:avLst/>
          </a:prstGeom>
          <a:noFill/>
        </p:spPr>
        <p:txBody>
          <a:bodyPr wrap="square">
            <a:spAutoFit/>
          </a:bodyPr>
          <a:lstStyle/>
          <a:p>
            <a:pPr>
              <a:lnSpc>
                <a:spcPct val="107000"/>
              </a:lnSpc>
              <a:spcAft>
                <a:spcPts val="800"/>
              </a:spcAft>
            </a:pPr>
            <a:r>
              <a:rPr lang="en-GB" sz="2400" b="1" kern="0" dirty="0">
                <a:effectLst/>
                <a:latin typeface="Tenorite" panose="00000500000000000000" pitchFamily="2" charset="0"/>
                <a:ea typeface="Calibri" panose="020F0502020204030204" pitchFamily="34" charset="0"/>
                <a:cs typeface="Times New Roman" panose="02020603050405020304" pitchFamily="18" charset="0"/>
              </a:rPr>
              <a:t>Key Stage 3</a:t>
            </a:r>
            <a:endParaRPr lang="en-GB" sz="2400" kern="100" dirty="0">
              <a:effectLst/>
              <a:latin typeface="Tenorite" panose="00000500000000000000" pitchFamily="2" charset="0"/>
              <a:ea typeface="Aptos" panose="020B0004020202020204" pitchFamily="34" charset="0"/>
              <a:cs typeface="Times New Roman" panose="02020603050405020304" pitchFamily="18" charset="0"/>
            </a:endParaRPr>
          </a:p>
          <a:p>
            <a:pPr>
              <a:lnSpc>
                <a:spcPct val="115000"/>
              </a:lnSpc>
              <a:spcAft>
                <a:spcPts val="800"/>
              </a:spcAft>
            </a:pPr>
            <a:r>
              <a:rPr lang="en-GB" sz="2000" kern="0" dirty="0">
                <a:effectLst/>
                <a:latin typeface="Tenorite" panose="00000500000000000000" pitchFamily="2" charset="0"/>
                <a:ea typeface="Calibri" panose="020F0502020204030204" pitchFamily="34" charset="0"/>
                <a:cs typeface="Times New Roman" panose="02020603050405020304" pitchFamily="18" charset="0"/>
              </a:rPr>
              <a:t>Through investigating </a:t>
            </a:r>
            <a:r>
              <a:rPr lang="en-GB" sz="2000" b="1" kern="0" dirty="0">
                <a:effectLst/>
                <a:latin typeface="Tenorite" panose="00000500000000000000" pitchFamily="2" charset="0"/>
                <a:ea typeface="Calibri" panose="020F0502020204030204" pitchFamily="34" charset="0"/>
                <a:cs typeface="Times New Roman" panose="02020603050405020304" pitchFamily="18" charset="0"/>
              </a:rPr>
              <a:t>how beliefs are expressed</a:t>
            </a:r>
            <a:r>
              <a:rPr lang="en-GB" sz="2000" kern="0" dirty="0">
                <a:effectLst/>
                <a:latin typeface="Tenorite" panose="00000500000000000000" pitchFamily="2" charset="0"/>
                <a:ea typeface="Calibri" panose="020F0502020204030204" pitchFamily="34" charset="0"/>
                <a:cs typeface="Times New Roman" panose="02020603050405020304" pitchFamily="18" charset="0"/>
              </a:rPr>
              <a:t>, students should learn that:</a:t>
            </a:r>
            <a:endParaRPr lang="en-GB" sz="2000" kern="100" dirty="0">
              <a:effectLst/>
              <a:latin typeface="Tenorite" panose="00000500000000000000" pitchFamily="2"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2000" kern="0" dirty="0">
                <a:effectLst/>
                <a:latin typeface="Tenorite" panose="00000500000000000000" pitchFamily="2" charset="0"/>
                <a:ea typeface="Calibri" panose="020F0502020204030204" pitchFamily="34" charset="0"/>
                <a:cs typeface="Times New Roman" panose="02020603050405020304" pitchFamily="18" charset="0"/>
              </a:rPr>
              <a:t>People convey their beliefs, values, commitments and identities in a range of ways.</a:t>
            </a:r>
            <a:endParaRPr lang="en-GB" sz="2000" kern="100" dirty="0">
              <a:effectLst/>
              <a:latin typeface="Tenorite" panose="00000500000000000000" pitchFamily="2"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2000" kern="0" dirty="0">
                <a:effectLst/>
                <a:latin typeface="Tenorite" panose="00000500000000000000" pitchFamily="2" charset="0"/>
                <a:ea typeface="Calibri" panose="020F0502020204030204" pitchFamily="34" charset="0"/>
                <a:cs typeface="Times New Roman" panose="02020603050405020304" pitchFamily="18" charset="0"/>
              </a:rPr>
              <a:t>They can also be interpreted differently, with some regarding them as divinely inspired.</a:t>
            </a:r>
            <a:endParaRPr lang="en-GB" sz="2000" kern="100" dirty="0">
              <a:effectLst/>
              <a:latin typeface="Tenorite" panose="00000500000000000000" pitchFamily="2"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9C80EA8-D0A3-1DEC-823E-7403D91F6FA9}"/>
              </a:ext>
            </a:extLst>
          </p:cNvPr>
          <p:cNvSpPr txBox="1"/>
          <p:nvPr/>
        </p:nvSpPr>
        <p:spPr>
          <a:xfrm>
            <a:off x="3967669" y="4069813"/>
            <a:ext cx="7787148" cy="1424236"/>
          </a:xfrm>
          <a:prstGeom prst="rect">
            <a:avLst/>
          </a:prstGeom>
          <a:solidFill>
            <a:srgbClr val="FCEEB2"/>
          </a:solidFill>
        </p:spPr>
        <p:txBody>
          <a:bodyPr wrap="square">
            <a:spAutoFit/>
          </a:bodyPr>
          <a:lstStyle/>
          <a:p>
            <a:pPr>
              <a:lnSpc>
                <a:spcPct val="114000"/>
              </a:lnSpc>
            </a:pPr>
            <a:r>
              <a:rPr lang="en-GB" sz="2000" b="1" kern="0" dirty="0">
                <a:effectLst/>
                <a:latin typeface="Tenorite" panose="00000500000000000000" pitchFamily="2" charset="0"/>
                <a:ea typeface="Calibri" panose="020F0502020204030204" pitchFamily="34" charset="0"/>
                <a:cs typeface="Times New Roman" panose="02020603050405020304" pitchFamily="18" charset="0"/>
              </a:rPr>
              <a:t>How this presentation links to the pathway:</a:t>
            </a:r>
            <a:endParaRPr lang="en-GB" sz="2000" kern="0" dirty="0">
              <a:latin typeface="Tenorite" panose="00000500000000000000" pitchFamily="2" charset="0"/>
              <a:ea typeface="Calibri" panose="020F0502020204030204" pitchFamily="34" charset="0"/>
              <a:cs typeface="Times New Roman" panose="02020603050405020304" pitchFamily="18" charset="0"/>
            </a:endParaRPr>
          </a:p>
          <a:p>
            <a:pPr>
              <a:lnSpc>
                <a:spcPct val="114000"/>
              </a:lnSpc>
            </a:pPr>
            <a:r>
              <a:rPr lang="en-GB" sz="2000" kern="0" dirty="0">
                <a:latin typeface="Tenorite" panose="00000500000000000000" pitchFamily="2" charset="0"/>
                <a:ea typeface="Calibri" panose="020F0502020204030204" pitchFamily="34" charset="0"/>
                <a:cs typeface="Times New Roman" panose="02020603050405020304" pitchFamily="18" charset="0"/>
              </a:rPr>
              <a:t>In this text presentation you will be examining liturgical worship as a model for Christians to express their beliefs. </a:t>
            </a:r>
            <a:endParaRPr lang="en-GB" kern="0" dirty="0">
              <a:latin typeface="Tenorite" panose="000005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en-GB" kern="0" dirty="0">
                <a:latin typeface="Tenorite" panose="00000500000000000000" pitchFamily="2" charset="0"/>
                <a:ea typeface="Calibri" panose="020F0502020204030204" pitchFamily="34" charset="0"/>
                <a:cs typeface="Times New Roman" panose="02020603050405020304" pitchFamily="18" charset="0"/>
              </a:rPr>
              <a:t>  </a:t>
            </a:r>
            <a:endParaRPr lang="en-GB" kern="100" dirty="0">
              <a:effectLst/>
              <a:latin typeface="Tenorite" panose="00000500000000000000" pitchFamily="2" charset="0"/>
              <a:ea typeface="Aptos" panose="020B0004020202020204" pitchFamily="34" charset="0"/>
              <a:cs typeface="Times New Roman" panose="02020603050405020304" pitchFamily="18" charset="0"/>
            </a:endParaRPr>
          </a:p>
        </p:txBody>
      </p:sp>
      <p:pic>
        <p:nvPicPr>
          <p:cNvPr id="2" name="Picture 1" descr="A yellow circle with hands and stars&#10;&#10;Description automatically generated">
            <a:extLst>
              <a:ext uri="{FF2B5EF4-FFF2-40B4-BE49-F238E27FC236}">
                <a16:creationId xmlns:a16="http://schemas.microsoft.com/office/drawing/2014/main" id="{2555CEE6-7923-188D-7498-9B60381BA8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839" y="506407"/>
            <a:ext cx="3276554" cy="3276554"/>
          </a:xfrm>
          <a:prstGeom prst="rect">
            <a:avLst/>
          </a:prstGeom>
        </p:spPr>
      </p:pic>
      <p:sp>
        <p:nvSpPr>
          <p:cNvPr id="3" name="TextBox 2">
            <a:extLst>
              <a:ext uri="{FF2B5EF4-FFF2-40B4-BE49-F238E27FC236}">
                <a16:creationId xmlns:a16="http://schemas.microsoft.com/office/drawing/2014/main" id="{0C5A54B8-3C92-83B7-4AE0-EF0E47028FA6}"/>
              </a:ext>
            </a:extLst>
          </p:cNvPr>
          <p:cNvSpPr txBox="1"/>
          <p:nvPr/>
        </p:nvSpPr>
        <p:spPr>
          <a:xfrm>
            <a:off x="3880583" y="333049"/>
            <a:ext cx="6498772" cy="461665"/>
          </a:xfrm>
          <a:prstGeom prst="rect">
            <a:avLst/>
          </a:prstGeom>
          <a:noFill/>
        </p:spPr>
        <p:txBody>
          <a:bodyPr wrap="square" rtlCol="0">
            <a:spAutoFit/>
          </a:bodyPr>
          <a:lstStyle/>
          <a:p>
            <a:r>
              <a:rPr lang="en-GB" sz="2400" b="1" dirty="0"/>
              <a:t>Pathway 2: Expressing Beliefs</a:t>
            </a:r>
          </a:p>
        </p:txBody>
      </p:sp>
    </p:spTree>
    <p:extLst>
      <p:ext uri="{BB962C8B-B14F-4D97-AF65-F5344CB8AC3E}">
        <p14:creationId xmlns:p14="http://schemas.microsoft.com/office/powerpoint/2010/main" val="1617710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A805C-FEFC-1CA1-65FE-2E1850CEFBF4}"/>
              </a:ext>
            </a:extLst>
          </p:cNvPr>
          <p:cNvSpPr>
            <a:spLocks noGrp="1"/>
          </p:cNvSpPr>
          <p:nvPr>
            <p:ph type="title"/>
          </p:nvPr>
        </p:nvSpPr>
        <p:spPr>
          <a:xfrm>
            <a:off x="0" y="-2526"/>
            <a:ext cx="12192000" cy="1325563"/>
          </a:xfrm>
        </p:spPr>
        <p:txBody>
          <a:bodyPr>
            <a:normAutofit/>
          </a:bodyPr>
          <a:lstStyle/>
          <a:p>
            <a:pPr algn="ctr"/>
            <a:r>
              <a:rPr lang="en-GB" sz="4000" b="1" dirty="0"/>
              <a:t>Learning objectives</a:t>
            </a:r>
          </a:p>
        </p:txBody>
      </p:sp>
      <p:sp>
        <p:nvSpPr>
          <p:cNvPr id="4" name="Rectangle: Rounded Corners 3">
            <a:extLst>
              <a:ext uri="{FF2B5EF4-FFF2-40B4-BE49-F238E27FC236}">
                <a16:creationId xmlns:a16="http://schemas.microsoft.com/office/drawing/2014/main" id="{2E09E138-5FA6-E478-D025-D79B6A127F75}"/>
              </a:ext>
            </a:extLst>
          </p:cNvPr>
          <p:cNvSpPr/>
          <p:nvPr/>
        </p:nvSpPr>
        <p:spPr>
          <a:xfrm>
            <a:off x="310896" y="1804139"/>
            <a:ext cx="11740896" cy="1323109"/>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6AC4C77-0C62-A493-608A-BE9312ADB883}"/>
              </a:ext>
            </a:extLst>
          </p:cNvPr>
          <p:cNvSpPr txBox="1"/>
          <p:nvPr/>
        </p:nvSpPr>
        <p:spPr>
          <a:xfrm>
            <a:off x="373403" y="1865528"/>
            <a:ext cx="11445194" cy="1200329"/>
          </a:xfrm>
          <a:prstGeom prst="rect">
            <a:avLst/>
          </a:prstGeom>
          <a:noFill/>
        </p:spPr>
        <p:txBody>
          <a:bodyPr wrap="square" rtlCol="0">
            <a:spAutoFit/>
          </a:bodyPr>
          <a:lstStyle/>
          <a:p>
            <a:pPr algn="ctr"/>
            <a:r>
              <a:rPr lang="en-GB" sz="3600" b="1" dirty="0"/>
              <a:t>To identify the key features of Christian liturgical worship</a:t>
            </a:r>
          </a:p>
        </p:txBody>
      </p:sp>
      <p:sp>
        <p:nvSpPr>
          <p:cNvPr id="3" name="Rectangle: Rounded Corners 2">
            <a:extLst>
              <a:ext uri="{FF2B5EF4-FFF2-40B4-BE49-F238E27FC236}">
                <a16:creationId xmlns:a16="http://schemas.microsoft.com/office/drawing/2014/main" id="{1372A28F-BD3C-F12E-BF1F-F1B9D32FD31D}"/>
              </a:ext>
            </a:extLst>
          </p:cNvPr>
          <p:cNvSpPr/>
          <p:nvPr/>
        </p:nvSpPr>
        <p:spPr>
          <a:xfrm>
            <a:off x="310896" y="3364715"/>
            <a:ext cx="11740896" cy="1323109"/>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FB9ADCE5-5C47-E61E-1B51-57B4AD59D16A}"/>
              </a:ext>
            </a:extLst>
          </p:cNvPr>
          <p:cNvSpPr txBox="1"/>
          <p:nvPr/>
        </p:nvSpPr>
        <p:spPr>
          <a:xfrm>
            <a:off x="373403" y="3608350"/>
            <a:ext cx="11445194" cy="646331"/>
          </a:xfrm>
          <a:prstGeom prst="rect">
            <a:avLst/>
          </a:prstGeom>
          <a:noFill/>
        </p:spPr>
        <p:txBody>
          <a:bodyPr wrap="square" rtlCol="0">
            <a:spAutoFit/>
          </a:bodyPr>
          <a:lstStyle/>
          <a:p>
            <a:pPr algn="ctr"/>
            <a:r>
              <a:rPr lang="en-GB" sz="3600" b="1" dirty="0"/>
              <a:t>To suggest benefits of each element of worship</a:t>
            </a:r>
          </a:p>
        </p:txBody>
      </p:sp>
    </p:spTree>
    <p:extLst>
      <p:ext uri="{BB962C8B-B14F-4D97-AF65-F5344CB8AC3E}">
        <p14:creationId xmlns:p14="http://schemas.microsoft.com/office/powerpoint/2010/main" val="200616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A805C-FEFC-1CA1-65FE-2E1850CEFBF4}"/>
              </a:ext>
            </a:extLst>
          </p:cNvPr>
          <p:cNvSpPr>
            <a:spLocks noGrp="1"/>
          </p:cNvSpPr>
          <p:nvPr>
            <p:ph type="title"/>
          </p:nvPr>
        </p:nvSpPr>
        <p:spPr>
          <a:xfrm>
            <a:off x="0" y="1"/>
            <a:ext cx="12192000" cy="1225296"/>
          </a:xfrm>
        </p:spPr>
        <p:txBody>
          <a:bodyPr>
            <a:normAutofit/>
          </a:bodyPr>
          <a:lstStyle/>
          <a:p>
            <a:pPr algn="ctr"/>
            <a:r>
              <a:rPr lang="en-GB" sz="4000" b="1" dirty="0"/>
              <a:t>Key Words</a:t>
            </a:r>
          </a:p>
        </p:txBody>
      </p:sp>
      <p:grpSp>
        <p:nvGrpSpPr>
          <p:cNvPr id="13" name="Group 12">
            <a:extLst>
              <a:ext uri="{FF2B5EF4-FFF2-40B4-BE49-F238E27FC236}">
                <a16:creationId xmlns:a16="http://schemas.microsoft.com/office/drawing/2014/main" id="{E3F0FAB3-CD8D-3299-7706-7C6626997981}"/>
              </a:ext>
            </a:extLst>
          </p:cNvPr>
          <p:cNvGrpSpPr/>
          <p:nvPr/>
        </p:nvGrpSpPr>
        <p:grpSpPr>
          <a:xfrm>
            <a:off x="655828" y="1225297"/>
            <a:ext cx="10880344" cy="4818888"/>
            <a:chOff x="522224" y="1298448"/>
            <a:chExt cx="10880344" cy="4818888"/>
          </a:xfrm>
        </p:grpSpPr>
        <p:sp>
          <p:nvSpPr>
            <p:cNvPr id="3" name="Rectangle: Rounded Corners 2">
              <a:extLst>
                <a:ext uri="{FF2B5EF4-FFF2-40B4-BE49-F238E27FC236}">
                  <a16:creationId xmlns:a16="http://schemas.microsoft.com/office/drawing/2014/main" id="{B858DE07-E377-AA0A-3BBF-7B0E91DF287D}"/>
                </a:ext>
              </a:extLst>
            </p:cNvPr>
            <p:cNvSpPr/>
            <p:nvPr/>
          </p:nvSpPr>
          <p:spPr>
            <a:xfrm>
              <a:off x="522224" y="1298448"/>
              <a:ext cx="4040632" cy="1472186"/>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39D30258-D2A6-4BFE-FC9F-3597909B1847}"/>
                </a:ext>
              </a:extLst>
            </p:cNvPr>
            <p:cNvSpPr/>
            <p:nvPr/>
          </p:nvSpPr>
          <p:spPr>
            <a:xfrm>
              <a:off x="522224" y="2971799"/>
              <a:ext cx="4040632" cy="1472186"/>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A50E2DC-BB88-EA22-1717-A5A33F24E8C8}"/>
                </a:ext>
              </a:extLst>
            </p:cNvPr>
            <p:cNvSpPr/>
            <p:nvPr/>
          </p:nvSpPr>
          <p:spPr>
            <a:xfrm>
              <a:off x="522224" y="4645150"/>
              <a:ext cx="4040632" cy="1472186"/>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DBEE36DB-B1D3-32A2-8340-CDF265F871F9}"/>
                </a:ext>
              </a:extLst>
            </p:cNvPr>
            <p:cNvSpPr/>
            <p:nvPr/>
          </p:nvSpPr>
          <p:spPr>
            <a:xfrm>
              <a:off x="4992624" y="1298448"/>
              <a:ext cx="6409944" cy="1472186"/>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F3ADE936-382E-9253-B75B-3CC295782528}"/>
                </a:ext>
              </a:extLst>
            </p:cNvPr>
            <p:cNvSpPr/>
            <p:nvPr/>
          </p:nvSpPr>
          <p:spPr>
            <a:xfrm>
              <a:off x="4992624" y="2971799"/>
              <a:ext cx="6409944" cy="1472186"/>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2AFB9CE9-23A8-BD1E-362A-155655DCACC5}"/>
                </a:ext>
              </a:extLst>
            </p:cNvPr>
            <p:cNvSpPr/>
            <p:nvPr/>
          </p:nvSpPr>
          <p:spPr>
            <a:xfrm>
              <a:off x="4992624" y="4645150"/>
              <a:ext cx="6409944" cy="1472186"/>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51CE297E-6DA6-5FD3-F562-209D9A08FCCD}"/>
                </a:ext>
              </a:extLst>
            </p:cNvPr>
            <p:cNvSpPr txBox="1"/>
            <p:nvPr/>
          </p:nvSpPr>
          <p:spPr>
            <a:xfrm>
              <a:off x="1310386" y="1775382"/>
              <a:ext cx="2464308" cy="646331"/>
            </a:xfrm>
            <a:prstGeom prst="rect">
              <a:avLst/>
            </a:prstGeom>
            <a:noFill/>
          </p:spPr>
          <p:txBody>
            <a:bodyPr wrap="square" rtlCol="0">
              <a:spAutoFit/>
            </a:bodyPr>
            <a:lstStyle/>
            <a:p>
              <a:pPr algn="ctr"/>
              <a:r>
                <a:rPr lang="en-GB" sz="3600" b="1" dirty="0"/>
                <a:t>Set Prayers</a:t>
              </a:r>
            </a:p>
          </p:txBody>
        </p:sp>
        <p:sp>
          <p:nvSpPr>
            <p:cNvPr id="12" name="TextBox 11">
              <a:extLst>
                <a:ext uri="{FF2B5EF4-FFF2-40B4-BE49-F238E27FC236}">
                  <a16:creationId xmlns:a16="http://schemas.microsoft.com/office/drawing/2014/main" id="{5848DE32-0E79-3FF8-5CF8-57C9FF9F1210}"/>
                </a:ext>
              </a:extLst>
            </p:cNvPr>
            <p:cNvSpPr txBox="1"/>
            <p:nvPr/>
          </p:nvSpPr>
          <p:spPr>
            <a:xfrm>
              <a:off x="4992624" y="1803708"/>
              <a:ext cx="6409944" cy="461665"/>
            </a:xfrm>
            <a:prstGeom prst="rect">
              <a:avLst/>
            </a:prstGeom>
            <a:noFill/>
          </p:spPr>
          <p:txBody>
            <a:bodyPr wrap="square" rtlCol="0">
              <a:spAutoFit/>
            </a:bodyPr>
            <a:lstStyle/>
            <a:p>
              <a:pPr algn="ctr"/>
              <a:r>
                <a:rPr lang="en-GB" sz="2400" b="1" dirty="0"/>
                <a:t>Prayers already written down and recited</a:t>
              </a:r>
            </a:p>
          </p:txBody>
        </p:sp>
      </p:grpSp>
      <p:sp>
        <p:nvSpPr>
          <p:cNvPr id="14" name="TextBox 13">
            <a:extLst>
              <a:ext uri="{FF2B5EF4-FFF2-40B4-BE49-F238E27FC236}">
                <a16:creationId xmlns:a16="http://schemas.microsoft.com/office/drawing/2014/main" id="{BA4D4038-2F01-8866-B54A-31310451D9B2}"/>
              </a:ext>
            </a:extLst>
          </p:cNvPr>
          <p:cNvSpPr txBox="1"/>
          <p:nvPr/>
        </p:nvSpPr>
        <p:spPr>
          <a:xfrm>
            <a:off x="734096" y="3266749"/>
            <a:ext cx="3728434" cy="646331"/>
          </a:xfrm>
          <a:prstGeom prst="rect">
            <a:avLst/>
          </a:prstGeom>
          <a:noFill/>
        </p:spPr>
        <p:txBody>
          <a:bodyPr wrap="square" rtlCol="0">
            <a:spAutoFit/>
          </a:bodyPr>
          <a:lstStyle/>
          <a:p>
            <a:pPr algn="ctr"/>
            <a:r>
              <a:rPr lang="en-GB" sz="3600" b="1" dirty="0"/>
              <a:t>Creed</a:t>
            </a:r>
          </a:p>
        </p:txBody>
      </p:sp>
      <p:sp>
        <p:nvSpPr>
          <p:cNvPr id="15" name="TextBox 14">
            <a:extLst>
              <a:ext uri="{FF2B5EF4-FFF2-40B4-BE49-F238E27FC236}">
                <a16:creationId xmlns:a16="http://schemas.microsoft.com/office/drawing/2014/main" id="{BE71E90B-9D97-0022-F632-B924BC9057CC}"/>
              </a:ext>
            </a:extLst>
          </p:cNvPr>
          <p:cNvSpPr txBox="1"/>
          <p:nvPr/>
        </p:nvSpPr>
        <p:spPr>
          <a:xfrm>
            <a:off x="5126228" y="3359081"/>
            <a:ext cx="6409944" cy="461665"/>
          </a:xfrm>
          <a:prstGeom prst="rect">
            <a:avLst/>
          </a:prstGeom>
          <a:noFill/>
        </p:spPr>
        <p:txBody>
          <a:bodyPr wrap="square" rtlCol="0">
            <a:spAutoFit/>
          </a:bodyPr>
          <a:lstStyle/>
          <a:p>
            <a:pPr algn="ctr"/>
            <a:r>
              <a:rPr lang="en-GB" sz="2400" b="1" dirty="0"/>
              <a:t>A statement of faith for Christians</a:t>
            </a:r>
          </a:p>
        </p:txBody>
      </p:sp>
      <p:sp>
        <p:nvSpPr>
          <p:cNvPr id="16" name="TextBox 15">
            <a:extLst>
              <a:ext uri="{FF2B5EF4-FFF2-40B4-BE49-F238E27FC236}">
                <a16:creationId xmlns:a16="http://schemas.microsoft.com/office/drawing/2014/main" id="{933484E0-4B86-5D4C-CC50-488F69016653}"/>
              </a:ext>
            </a:extLst>
          </p:cNvPr>
          <p:cNvSpPr txBox="1"/>
          <p:nvPr/>
        </p:nvSpPr>
        <p:spPr>
          <a:xfrm>
            <a:off x="577997" y="4984926"/>
            <a:ext cx="4040632" cy="646331"/>
          </a:xfrm>
          <a:prstGeom prst="rect">
            <a:avLst/>
          </a:prstGeom>
          <a:noFill/>
        </p:spPr>
        <p:txBody>
          <a:bodyPr wrap="square" rtlCol="0">
            <a:spAutoFit/>
          </a:bodyPr>
          <a:lstStyle/>
          <a:p>
            <a:pPr algn="ctr"/>
            <a:r>
              <a:rPr lang="en-GB" sz="3600" b="1" dirty="0"/>
              <a:t>The Eucharist</a:t>
            </a:r>
          </a:p>
        </p:txBody>
      </p:sp>
      <p:sp>
        <p:nvSpPr>
          <p:cNvPr id="17" name="TextBox 16">
            <a:extLst>
              <a:ext uri="{FF2B5EF4-FFF2-40B4-BE49-F238E27FC236}">
                <a16:creationId xmlns:a16="http://schemas.microsoft.com/office/drawing/2014/main" id="{F37F3036-0642-C1E6-80F0-2A97E67B43AA}"/>
              </a:ext>
            </a:extLst>
          </p:cNvPr>
          <p:cNvSpPr txBox="1"/>
          <p:nvPr/>
        </p:nvSpPr>
        <p:spPr>
          <a:xfrm>
            <a:off x="5126228" y="4841857"/>
            <a:ext cx="6409944" cy="830997"/>
          </a:xfrm>
          <a:prstGeom prst="rect">
            <a:avLst/>
          </a:prstGeom>
          <a:noFill/>
        </p:spPr>
        <p:txBody>
          <a:bodyPr wrap="square" rtlCol="0">
            <a:spAutoFit/>
          </a:bodyPr>
          <a:lstStyle/>
          <a:p>
            <a:pPr algn="ctr"/>
            <a:r>
              <a:rPr lang="en-GB" sz="2400" b="1" dirty="0"/>
              <a:t>The sharing of bread and wine to commemorate the death of Jesus</a:t>
            </a:r>
          </a:p>
        </p:txBody>
      </p:sp>
    </p:spTree>
    <p:extLst>
      <p:ext uri="{BB962C8B-B14F-4D97-AF65-F5344CB8AC3E}">
        <p14:creationId xmlns:p14="http://schemas.microsoft.com/office/powerpoint/2010/main" val="4248934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A805C-FEFC-1CA1-65FE-2E1850CEFBF4}"/>
              </a:ext>
            </a:extLst>
          </p:cNvPr>
          <p:cNvSpPr>
            <a:spLocks noGrp="1"/>
          </p:cNvSpPr>
          <p:nvPr>
            <p:ph type="title"/>
          </p:nvPr>
        </p:nvSpPr>
        <p:spPr/>
        <p:txBody>
          <a:bodyPr/>
          <a:lstStyle/>
          <a:p>
            <a:pPr algn="ctr"/>
            <a:r>
              <a:rPr lang="en-GB" sz="4000" b="1" dirty="0"/>
              <a:t>Introduction</a:t>
            </a:r>
            <a:endParaRPr lang="en-GB" dirty="0"/>
          </a:p>
        </p:txBody>
      </p:sp>
      <p:sp>
        <p:nvSpPr>
          <p:cNvPr id="4" name="TextBox 3">
            <a:extLst>
              <a:ext uri="{FF2B5EF4-FFF2-40B4-BE49-F238E27FC236}">
                <a16:creationId xmlns:a16="http://schemas.microsoft.com/office/drawing/2014/main" id="{6D585D8D-4FD6-4A51-C7C2-482409583058}"/>
              </a:ext>
            </a:extLst>
          </p:cNvPr>
          <p:cNvSpPr txBox="1"/>
          <p:nvPr/>
        </p:nvSpPr>
        <p:spPr>
          <a:xfrm>
            <a:off x="755650" y="1689198"/>
            <a:ext cx="11010900" cy="3000821"/>
          </a:xfrm>
          <a:prstGeom prst="rect">
            <a:avLst/>
          </a:prstGeom>
          <a:noFill/>
        </p:spPr>
        <p:txBody>
          <a:bodyPr wrap="square" rtlCol="0">
            <a:spAutoFit/>
          </a:bodyPr>
          <a:lstStyle/>
          <a:p>
            <a:r>
              <a:rPr lang="en-GB" dirty="0"/>
              <a:t>Think back to last lesson. Fill in the retrieval summary below, using the words in the grid below.</a:t>
            </a:r>
          </a:p>
          <a:p>
            <a:endParaRPr lang="en-GB" dirty="0"/>
          </a:p>
          <a:p>
            <a:pPr>
              <a:lnSpc>
                <a:spcPct val="150000"/>
              </a:lnSpc>
            </a:pPr>
            <a:r>
              <a:rPr lang="en-GB" dirty="0"/>
              <a:t>Worship means to show _________ to something. In Christianity, it is the way _____________ show god he is _________________ to them. Worship can take __________ forms, but it usually has common features, including ___________ and sung ______________. Christians might pray to God for a lot of different reasons including saying __________ _______ or _________. Christians sometimes worship ____________________ and sometimes _________ at home. There is no one way to do it. </a:t>
            </a:r>
          </a:p>
          <a:p>
            <a:endParaRPr lang="en-GB" dirty="0"/>
          </a:p>
        </p:txBody>
      </p:sp>
      <p:graphicFrame>
        <p:nvGraphicFramePr>
          <p:cNvPr id="5" name="Table 4">
            <a:extLst>
              <a:ext uri="{FF2B5EF4-FFF2-40B4-BE49-F238E27FC236}">
                <a16:creationId xmlns:a16="http://schemas.microsoft.com/office/drawing/2014/main" id="{CEDDE273-B471-8095-5DAA-39DA6F401495}"/>
              </a:ext>
            </a:extLst>
          </p:cNvPr>
          <p:cNvGraphicFramePr>
            <a:graphicFrameLocks noGrp="1"/>
          </p:cNvGraphicFramePr>
          <p:nvPr>
            <p:extLst>
              <p:ext uri="{D42A27DB-BD31-4B8C-83A1-F6EECF244321}">
                <p14:modId xmlns:p14="http://schemas.microsoft.com/office/powerpoint/2010/main" val="709480071"/>
              </p:ext>
            </p:extLst>
          </p:nvPr>
        </p:nvGraphicFramePr>
        <p:xfrm>
          <a:off x="838200" y="4688528"/>
          <a:ext cx="10795000" cy="1325564"/>
        </p:xfrm>
        <a:graphic>
          <a:graphicData uri="http://schemas.openxmlformats.org/drawingml/2006/table">
            <a:tbl>
              <a:tblPr firstRow="1" bandRow="1">
                <a:tableStyleId>{5C22544A-7EE6-4342-B048-85BDC9FD1C3A}</a:tableStyleId>
              </a:tblPr>
              <a:tblGrid>
                <a:gridCol w="2159000">
                  <a:extLst>
                    <a:ext uri="{9D8B030D-6E8A-4147-A177-3AD203B41FA5}">
                      <a16:colId xmlns:a16="http://schemas.microsoft.com/office/drawing/2014/main" val="3573363437"/>
                    </a:ext>
                  </a:extLst>
                </a:gridCol>
                <a:gridCol w="2159000">
                  <a:extLst>
                    <a:ext uri="{9D8B030D-6E8A-4147-A177-3AD203B41FA5}">
                      <a16:colId xmlns:a16="http://schemas.microsoft.com/office/drawing/2014/main" val="3439492850"/>
                    </a:ext>
                  </a:extLst>
                </a:gridCol>
                <a:gridCol w="2159000">
                  <a:extLst>
                    <a:ext uri="{9D8B030D-6E8A-4147-A177-3AD203B41FA5}">
                      <a16:colId xmlns:a16="http://schemas.microsoft.com/office/drawing/2014/main" val="3975021516"/>
                    </a:ext>
                  </a:extLst>
                </a:gridCol>
                <a:gridCol w="2159000">
                  <a:extLst>
                    <a:ext uri="{9D8B030D-6E8A-4147-A177-3AD203B41FA5}">
                      <a16:colId xmlns:a16="http://schemas.microsoft.com/office/drawing/2014/main" val="3426589435"/>
                    </a:ext>
                  </a:extLst>
                </a:gridCol>
                <a:gridCol w="2159000">
                  <a:extLst>
                    <a:ext uri="{9D8B030D-6E8A-4147-A177-3AD203B41FA5}">
                      <a16:colId xmlns:a16="http://schemas.microsoft.com/office/drawing/2014/main" val="1820018104"/>
                    </a:ext>
                  </a:extLst>
                </a:gridCol>
              </a:tblGrid>
              <a:tr h="662782">
                <a:tc>
                  <a:txBody>
                    <a:bodyPr/>
                    <a:lstStyle/>
                    <a:p>
                      <a:pPr algn="ctr"/>
                      <a:r>
                        <a:rPr lang="en-GB" b="1" dirty="0">
                          <a:solidFill>
                            <a:schemeClr val="tx1"/>
                          </a:solidFill>
                        </a:rPr>
                        <a:t>important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GB" b="1" dirty="0">
                          <a:solidFill>
                            <a:schemeClr val="tx1"/>
                          </a:solidFill>
                        </a:rPr>
                        <a:t>collectively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GB" b="1" dirty="0">
                          <a:solidFill>
                            <a:schemeClr val="tx1"/>
                          </a:solidFill>
                        </a:rPr>
                        <a:t>prayers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GB" b="1" dirty="0">
                          <a:solidFill>
                            <a:schemeClr val="tx1"/>
                          </a:solidFill>
                        </a:rPr>
                        <a:t>Christians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GB" b="1" dirty="0">
                          <a:solidFill>
                            <a:schemeClr val="tx1"/>
                          </a:solidFill>
                        </a:rPr>
                        <a:t>thank you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697963711"/>
                  </a:ext>
                </a:extLst>
              </a:tr>
              <a:tr h="662782">
                <a:tc>
                  <a:txBody>
                    <a:bodyPr/>
                    <a:lstStyle/>
                    <a:p>
                      <a:pPr algn="ctr"/>
                      <a:r>
                        <a:rPr lang="en-GB" b="1" dirty="0">
                          <a:solidFill>
                            <a:schemeClr val="tx1"/>
                          </a:solidFill>
                        </a:rPr>
                        <a:t>sorry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GB" b="1" dirty="0">
                          <a:solidFill>
                            <a:schemeClr val="tx1"/>
                          </a:solidFill>
                        </a:rPr>
                        <a:t>worth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GB" b="1" dirty="0">
                          <a:solidFill>
                            <a:schemeClr val="tx1"/>
                          </a:solidFill>
                        </a:rPr>
                        <a:t>alone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GB" b="1" dirty="0">
                          <a:solidFill>
                            <a:schemeClr val="tx1"/>
                          </a:solidFill>
                        </a:rPr>
                        <a:t>worship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GB" b="1" dirty="0">
                          <a:solidFill>
                            <a:schemeClr val="tx1"/>
                          </a:solidFill>
                        </a:rPr>
                        <a:t>many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46202748"/>
                  </a:ext>
                </a:extLst>
              </a:tr>
            </a:tbl>
          </a:graphicData>
        </a:graphic>
      </p:graphicFrame>
    </p:spTree>
    <p:extLst>
      <p:ext uri="{BB962C8B-B14F-4D97-AF65-F5344CB8AC3E}">
        <p14:creationId xmlns:p14="http://schemas.microsoft.com/office/powerpoint/2010/main" val="384120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A805C-FEFC-1CA1-65FE-2E1850CEFBF4}"/>
              </a:ext>
            </a:extLst>
          </p:cNvPr>
          <p:cNvSpPr>
            <a:spLocks noGrp="1"/>
          </p:cNvSpPr>
          <p:nvPr>
            <p:ph type="title"/>
          </p:nvPr>
        </p:nvSpPr>
        <p:spPr>
          <a:xfrm>
            <a:off x="781050" y="241301"/>
            <a:ext cx="10515600" cy="1104900"/>
          </a:xfrm>
        </p:spPr>
        <p:txBody>
          <a:bodyPr>
            <a:normAutofit/>
          </a:bodyPr>
          <a:lstStyle/>
          <a:p>
            <a:pPr algn="ctr"/>
            <a:r>
              <a:rPr lang="en-GB" sz="4000" b="1" dirty="0"/>
              <a:t>Explanation: Liturgical worship</a:t>
            </a:r>
          </a:p>
        </p:txBody>
      </p:sp>
      <p:sp>
        <p:nvSpPr>
          <p:cNvPr id="4" name="TextBox 3">
            <a:extLst>
              <a:ext uri="{FF2B5EF4-FFF2-40B4-BE49-F238E27FC236}">
                <a16:creationId xmlns:a16="http://schemas.microsoft.com/office/drawing/2014/main" id="{1EF16BC2-DA8E-6584-D804-E62542E73A2A}"/>
              </a:ext>
            </a:extLst>
          </p:cNvPr>
          <p:cNvSpPr txBox="1"/>
          <p:nvPr/>
        </p:nvSpPr>
        <p:spPr>
          <a:xfrm>
            <a:off x="889000" y="1460500"/>
            <a:ext cx="10604500" cy="4431983"/>
          </a:xfrm>
          <a:prstGeom prst="rect">
            <a:avLst/>
          </a:prstGeom>
          <a:noFill/>
        </p:spPr>
        <p:txBody>
          <a:bodyPr wrap="square" rtlCol="0">
            <a:spAutoFit/>
          </a:bodyPr>
          <a:lstStyle/>
          <a:p>
            <a:r>
              <a:rPr lang="en-GB" sz="2400" dirty="0"/>
              <a:t>Liturgical worship is worship with a set order which is written down in a service book. It follows the same format every week, though some things will be different each time e.g. hymns and Bible readings. Many of the congregation will know lots of the service off by heart and many of them take comfort in hearing the familiar words each time. We are going to explore several important parts of liturgical worship. These are:</a:t>
            </a:r>
          </a:p>
          <a:p>
            <a:pPr marL="285750" indent="-285750">
              <a:buFont typeface="Arial" panose="020B0604020202020204" pitchFamily="34" charset="0"/>
              <a:buChar char="•"/>
            </a:pPr>
            <a:r>
              <a:rPr lang="en-GB" sz="2400" dirty="0"/>
              <a:t>Prayers of Confession</a:t>
            </a:r>
          </a:p>
          <a:p>
            <a:pPr marL="285750" indent="-285750">
              <a:buFont typeface="Arial" panose="020B0604020202020204" pitchFamily="34" charset="0"/>
              <a:buChar char="•"/>
            </a:pPr>
            <a:r>
              <a:rPr lang="en-GB" sz="2400" dirty="0"/>
              <a:t>The Bible Readings</a:t>
            </a:r>
          </a:p>
          <a:p>
            <a:pPr marL="285750" indent="-285750">
              <a:buFont typeface="Arial" panose="020B0604020202020204" pitchFamily="34" charset="0"/>
              <a:buChar char="•"/>
            </a:pPr>
            <a:r>
              <a:rPr lang="en-GB" sz="2400" dirty="0"/>
              <a:t>Set Prayers</a:t>
            </a:r>
          </a:p>
          <a:p>
            <a:pPr marL="285750" indent="-285750">
              <a:buFont typeface="Arial" panose="020B0604020202020204" pitchFamily="34" charset="0"/>
              <a:buChar char="•"/>
            </a:pPr>
            <a:r>
              <a:rPr lang="en-GB" sz="2400" dirty="0"/>
              <a:t>The Creed</a:t>
            </a:r>
          </a:p>
          <a:p>
            <a:pPr marL="285750" indent="-285750">
              <a:buFont typeface="Arial" panose="020B0604020202020204" pitchFamily="34" charset="0"/>
              <a:buChar char="•"/>
            </a:pPr>
            <a:r>
              <a:rPr lang="en-GB" sz="2400" dirty="0"/>
              <a:t>The Eucharist</a:t>
            </a:r>
          </a:p>
          <a:p>
            <a:r>
              <a:rPr lang="en-GB" dirty="0"/>
              <a:t> </a:t>
            </a:r>
          </a:p>
        </p:txBody>
      </p:sp>
    </p:spTree>
    <p:extLst>
      <p:ext uri="{BB962C8B-B14F-4D97-AF65-F5344CB8AC3E}">
        <p14:creationId xmlns:p14="http://schemas.microsoft.com/office/powerpoint/2010/main" val="2040425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3E080-D82B-6117-0BC5-6C7180AC420E}"/>
              </a:ext>
            </a:extLst>
          </p:cNvPr>
          <p:cNvSpPr>
            <a:spLocks noGrp="1"/>
          </p:cNvSpPr>
          <p:nvPr>
            <p:ph type="title"/>
          </p:nvPr>
        </p:nvSpPr>
        <p:spPr/>
        <p:txBody>
          <a:bodyPr/>
          <a:lstStyle/>
          <a:p>
            <a:pPr algn="ctr"/>
            <a:r>
              <a:rPr lang="en-GB" b="1" dirty="0"/>
              <a:t>Prayers of Confession</a:t>
            </a:r>
          </a:p>
        </p:txBody>
      </p:sp>
      <p:sp>
        <p:nvSpPr>
          <p:cNvPr id="3" name="TextBox 2">
            <a:extLst>
              <a:ext uri="{FF2B5EF4-FFF2-40B4-BE49-F238E27FC236}">
                <a16:creationId xmlns:a16="http://schemas.microsoft.com/office/drawing/2014/main" id="{5C79CD2E-C1FA-1F37-E110-4E814916DB97}"/>
              </a:ext>
            </a:extLst>
          </p:cNvPr>
          <p:cNvSpPr txBox="1"/>
          <p:nvPr/>
        </p:nvSpPr>
        <p:spPr>
          <a:xfrm>
            <a:off x="812800" y="1847850"/>
            <a:ext cx="4826000" cy="3987800"/>
          </a:xfrm>
          <a:prstGeom prst="rect">
            <a:avLst/>
          </a:prstGeom>
          <a:noFill/>
        </p:spPr>
        <p:txBody>
          <a:bodyPr wrap="square" rtlCol="0">
            <a:spAutoFit/>
          </a:bodyPr>
          <a:lstStyle/>
          <a:p>
            <a:r>
              <a:rPr lang="en-GB" dirty="0"/>
              <a:t>These happen near the start of the service and are prayers asking for God’s forgiveness for all Christians have done wrong. It is only if they ask for forgiveness that they can access heaven. However, Christians believe heaven is possible for even the worst of us, as long as we are truly sorry! </a:t>
            </a:r>
          </a:p>
          <a:p>
            <a:endParaRPr lang="en-GB" dirty="0"/>
          </a:p>
          <a:p>
            <a:r>
              <a:rPr lang="en-GB" dirty="0"/>
              <a:t>By receiving forgiveness from God, Christians are then in a better position to enjoy the rest of the service. The celebrant (the person leading the service) can assure them that we are forgiven as he acts ‘in personae Christi’ (in the person of Christ) at this point. </a:t>
            </a:r>
          </a:p>
        </p:txBody>
      </p:sp>
      <p:pic>
        <p:nvPicPr>
          <p:cNvPr id="5" name="Picture 4">
            <a:extLst>
              <a:ext uri="{FF2B5EF4-FFF2-40B4-BE49-F238E27FC236}">
                <a16:creationId xmlns:a16="http://schemas.microsoft.com/office/drawing/2014/main" id="{FFB62355-1C01-0B75-9AD3-ED00379FAA75}"/>
              </a:ext>
            </a:extLst>
          </p:cNvPr>
          <p:cNvPicPr>
            <a:picLocks noChangeAspect="1"/>
          </p:cNvPicPr>
          <p:nvPr/>
        </p:nvPicPr>
        <p:blipFill rotWithShape="1">
          <a:blip r:embed="rId2"/>
          <a:srcRect r="28276"/>
          <a:stretch/>
        </p:blipFill>
        <p:spPr>
          <a:xfrm>
            <a:off x="6784428" y="1690688"/>
            <a:ext cx="4372303" cy="4067175"/>
          </a:xfrm>
          <a:prstGeom prst="roundRect">
            <a:avLst>
              <a:gd name="adj" fmla="val 8594"/>
            </a:avLst>
          </a:prstGeom>
          <a:solidFill>
            <a:srgbClr val="FFFFFF">
              <a:shade val="85000"/>
            </a:srgbClr>
          </a:solidFill>
          <a:ln>
            <a:noFill/>
          </a:ln>
          <a:effectLst>
            <a:reflection blurRad="12700" stA="0" endPos="28000" dist="5000" dir="5400000" sy="-100000" algn="bl" rotWithShape="0"/>
          </a:effectLst>
        </p:spPr>
      </p:pic>
    </p:spTree>
    <p:extLst>
      <p:ext uri="{BB962C8B-B14F-4D97-AF65-F5344CB8AC3E}">
        <p14:creationId xmlns:p14="http://schemas.microsoft.com/office/powerpoint/2010/main" val="2551674682"/>
      </p:ext>
    </p:extLst>
  </p:cSld>
  <p:clrMapOvr>
    <a:masterClrMapping/>
  </p:clrMapOvr>
</p:sld>
</file>

<file path=ppt/theme/theme1.xml><?xml version="1.0" encoding="utf-8"?>
<a:theme xmlns:a="http://schemas.openxmlformats.org/drawingml/2006/main" name="Office Theme">
  <a:themeElements>
    <a:clrScheme name="Custom 7">
      <a:dk1>
        <a:sysClr val="windowText" lastClr="000000"/>
      </a:dk1>
      <a:lt1>
        <a:srgbClr val="E9F5FB"/>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2">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Custom 12">
      <a:dk1>
        <a:sysClr val="windowText" lastClr="000000"/>
      </a:dk1>
      <a:lt1>
        <a:srgbClr val="ECF9E7"/>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2">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372</TotalTime>
  <Words>2697</Words>
  <Application>Microsoft Office PowerPoint</Application>
  <PresentationFormat>Widescreen</PresentationFormat>
  <Paragraphs>169</Paragraphs>
  <Slides>21</Slides>
  <Notes>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Abadi</vt:lpstr>
      <vt:lpstr>Aptos</vt:lpstr>
      <vt:lpstr>Arial</vt:lpstr>
      <vt:lpstr>Symbol</vt:lpstr>
      <vt:lpstr>Tenorite</vt:lpstr>
      <vt:lpstr>Office Theme</vt:lpstr>
      <vt:lpstr>1_Office Theme</vt:lpstr>
      <vt:lpstr>PowerPoint Presentation</vt:lpstr>
      <vt:lpstr>Notes for teachers</vt:lpstr>
      <vt:lpstr>What is liturgical worship?</vt:lpstr>
      <vt:lpstr>PowerPoint Presentation</vt:lpstr>
      <vt:lpstr>Learning objectives</vt:lpstr>
      <vt:lpstr>Key Words</vt:lpstr>
      <vt:lpstr>Introduction</vt:lpstr>
      <vt:lpstr>Explanation: Liturgical worship</vt:lpstr>
      <vt:lpstr>Prayers of Confession</vt:lpstr>
      <vt:lpstr>Bible Readings</vt:lpstr>
      <vt:lpstr>Prayers</vt:lpstr>
      <vt:lpstr>The Creed</vt:lpstr>
      <vt:lpstr>The Eucharist</vt:lpstr>
      <vt:lpstr>PowerPoint Presentation</vt:lpstr>
      <vt:lpstr>Task </vt:lpstr>
      <vt:lpstr>PowerPoint Presentation</vt:lpstr>
      <vt:lpstr>Learning summary</vt:lpstr>
      <vt:lpstr>Wrap up </vt:lpstr>
      <vt:lpstr>PowerPoint Presentation</vt:lpstr>
      <vt:lpstr>PowerPoint Presentation</vt:lpstr>
      <vt:lpstr>Elements of Liturgical Worship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KS1 Master Slides</dc:title>
  <dc:creator>Jake Womack</dc:creator>
  <cp:lastModifiedBy>i ross</cp:lastModifiedBy>
  <cp:revision>45</cp:revision>
  <dcterms:created xsi:type="dcterms:W3CDTF">2024-04-22T20:46:07Z</dcterms:created>
  <dcterms:modified xsi:type="dcterms:W3CDTF">2025-03-11T15:39:22Z</dcterms:modified>
</cp:coreProperties>
</file>